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70" r:id="rId4"/>
    <p:sldId id="268" r:id="rId5"/>
    <p:sldId id="263" r:id="rId6"/>
    <p:sldId id="267" r:id="rId7"/>
    <p:sldId id="283" r:id="rId8"/>
    <p:sldId id="257" r:id="rId9"/>
    <p:sldId id="278" r:id="rId10"/>
    <p:sldId id="279" r:id="rId11"/>
    <p:sldId id="277" r:id="rId12"/>
    <p:sldId id="258" r:id="rId13"/>
    <p:sldId id="280" r:id="rId14"/>
    <p:sldId id="281" r:id="rId15"/>
    <p:sldId id="265" r:id="rId16"/>
    <p:sldId id="289" r:id="rId17"/>
    <p:sldId id="264" r:id="rId18"/>
    <p:sldId id="291" r:id="rId19"/>
    <p:sldId id="295" r:id="rId20"/>
    <p:sldId id="296" r:id="rId21"/>
    <p:sldId id="298" r:id="rId22"/>
    <p:sldId id="284" r:id="rId23"/>
    <p:sldId id="288" r:id="rId24"/>
    <p:sldId id="285" r:id="rId25"/>
    <p:sldId id="273" r:id="rId26"/>
    <p:sldId id="261" r:id="rId27"/>
    <p:sldId id="271" r:id="rId28"/>
    <p:sldId id="262" r:id="rId29"/>
    <p:sldId id="286" r:id="rId30"/>
    <p:sldId id="287" r:id="rId31"/>
    <p:sldId id="272" r:id="rId32"/>
    <p:sldId id="274" r:id="rId33"/>
    <p:sldId id="275" r:id="rId34"/>
    <p:sldId id="276" r:id="rId35"/>
    <p:sldId id="26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5501" autoAdjust="0"/>
  </p:normalViewPr>
  <p:slideViewPr>
    <p:cSldViewPr snapToGrid="0">
      <p:cViewPr>
        <p:scale>
          <a:sx n="80" d="100"/>
          <a:sy n="80" d="100"/>
        </p:scale>
        <p:origin x="372" y="240"/>
      </p:cViewPr>
      <p:guideLst/>
    </p:cSldViewPr>
  </p:slideViewPr>
  <p:outlineViewPr>
    <p:cViewPr>
      <p:scale>
        <a:sx n="33" d="100"/>
        <a:sy n="33" d="100"/>
      </p:scale>
      <p:origin x="0" y="-5994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0.png>
</file>

<file path=ppt/media/image11.gif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448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809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076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63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078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61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59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88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609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21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BF6F2-74AA-42B7-B73A-C1AD791B8543}" type="datetimeFigureOut">
              <a:rPr lang="en-US" smtClean="0"/>
              <a:t>2/1/2015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EE038-B3B3-4D4A-B45E-E7D8A1B101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389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mage-net.org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 smtClean="0">
                <a:solidFill>
                  <a:srgbClr val="FF0000"/>
                </a:solidFill>
              </a:rPr>
              <a:t>Nantes Machine Learning </a:t>
            </a:r>
            <a:r>
              <a:rPr lang="en-US" sz="4000" b="1" dirty="0" smtClean="0">
                <a:solidFill>
                  <a:srgbClr val="FF0000"/>
                </a:solidFill>
              </a:rPr>
              <a:t>Meet-up</a:t>
            </a:r>
            <a:r>
              <a:rPr lang="en-US" sz="4000" b="1" dirty="0" smtClean="0"/>
              <a:t/>
            </a:r>
            <a:br>
              <a:rPr lang="en-US" sz="4000" b="1" dirty="0" smtClean="0"/>
            </a:br>
            <a:r>
              <a:rPr lang="en-US" sz="2200" dirty="0" smtClean="0"/>
              <a:t>2 February 2015</a:t>
            </a:r>
            <a:r>
              <a:rPr lang="en-US" sz="4400" b="1" dirty="0" smtClean="0"/>
              <a:t/>
            </a:r>
            <a:br>
              <a:rPr lang="en-US" sz="4400" b="1" dirty="0" smtClean="0"/>
            </a:br>
            <a:r>
              <a:rPr lang="en-US" sz="4400" b="1" dirty="0" smtClean="0"/>
              <a:t/>
            </a:r>
            <a:br>
              <a:rPr lang="en-US" sz="4400" b="1" dirty="0" smtClean="0"/>
            </a:br>
            <a:r>
              <a:rPr lang="en-US" sz="2700" b="1" dirty="0" smtClean="0"/>
              <a:t>Stefan Knerr</a:t>
            </a:r>
            <a:br>
              <a:rPr lang="en-US" sz="2700" b="1" dirty="0" smtClean="0"/>
            </a:br>
            <a:r>
              <a:rPr lang="en-US" sz="2000" b="1" dirty="0" err="1" smtClean="0"/>
              <a:t>CogniTalk</a:t>
            </a:r>
            <a:r>
              <a:rPr lang="en-US" sz="4400" b="1" dirty="0" smtClean="0"/>
              <a:t/>
            </a:r>
            <a:br>
              <a:rPr lang="en-US" sz="4400" b="1" dirty="0" smtClean="0"/>
            </a:b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82292"/>
            <a:ext cx="9144000" cy="2493818"/>
          </a:xfrm>
        </p:spPr>
        <p:txBody>
          <a:bodyPr>
            <a:normAutofit fontScale="85000" lnSpcReduction="10000"/>
          </a:bodyPr>
          <a:lstStyle/>
          <a:p>
            <a:r>
              <a:rPr lang="en-US" sz="4600" b="1" dirty="0" smtClean="0"/>
              <a:t>Building High-level Features </a:t>
            </a:r>
            <a:br>
              <a:rPr lang="en-US" sz="4600" b="1" dirty="0" smtClean="0"/>
            </a:br>
            <a:r>
              <a:rPr lang="en-US" sz="4600" b="1" dirty="0" smtClean="0"/>
              <a:t>Using Large Scale Unsupervised </a:t>
            </a:r>
            <a:r>
              <a:rPr lang="en-US" sz="4600" b="1" dirty="0" smtClean="0"/>
              <a:t>Learning</a:t>
            </a:r>
          </a:p>
          <a:p>
            <a:endParaRPr lang="en-US" sz="2600" b="1" dirty="0" smtClean="0"/>
          </a:p>
          <a:p>
            <a:r>
              <a:rPr lang="en-US" sz="2300" dirty="0" smtClean="0"/>
              <a:t>Q.V. Le, M.A. </a:t>
            </a:r>
            <a:r>
              <a:rPr lang="en-US" sz="2300" dirty="0" err="1" smtClean="0"/>
              <a:t>Ranzato</a:t>
            </a:r>
            <a:r>
              <a:rPr lang="en-US" sz="2300" dirty="0" smtClean="0"/>
              <a:t>, R. </a:t>
            </a:r>
            <a:r>
              <a:rPr lang="en-US" sz="2300" dirty="0" err="1" smtClean="0"/>
              <a:t>Monga</a:t>
            </a:r>
            <a:r>
              <a:rPr lang="en-US" sz="2300" dirty="0" smtClean="0"/>
              <a:t>, M. Devin, K. Chen, G.S. </a:t>
            </a:r>
            <a:r>
              <a:rPr lang="en-US" sz="2300" dirty="0" err="1" smtClean="0"/>
              <a:t>Corrado</a:t>
            </a:r>
            <a:r>
              <a:rPr lang="en-US" sz="2300" dirty="0" smtClean="0"/>
              <a:t>, J. Dean, A.Y. Ng</a:t>
            </a:r>
          </a:p>
          <a:p>
            <a:r>
              <a:rPr lang="en-US" sz="2100" dirty="0" smtClean="0"/>
              <a:t>Google &amp; Stanford University</a:t>
            </a:r>
          </a:p>
          <a:p>
            <a:r>
              <a:rPr lang="en-US" sz="1400" dirty="0" smtClean="0"/>
              <a:t>(now some authors are with </a:t>
            </a:r>
            <a:r>
              <a:rPr lang="en-US" sz="1400" dirty="0" smtClean="0"/>
              <a:t>Facebook or </a:t>
            </a:r>
            <a:r>
              <a:rPr lang="en-US" sz="1400" dirty="0" err="1" smtClean="0"/>
              <a:t>Baidu</a:t>
            </a:r>
            <a:r>
              <a:rPr lang="en-US" sz="1400" dirty="0" smtClean="0"/>
              <a:t>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09185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26630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Neural Networks (2)</a:t>
            </a:r>
            <a:endParaRPr lang="en-US" sz="3200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8848" y="3439359"/>
            <a:ext cx="4636324" cy="3085200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1173318"/>
            <a:ext cx="10515600" cy="4532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Several neurons, several layers (Multi-Layer-Perceptron) allow for more elaborate non-linear separations than simple </a:t>
            </a:r>
            <a:r>
              <a:rPr lang="en-US" sz="2000" dirty="0" err="1" smtClean="0"/>
              <a:t>hyperplanes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Linear, sigmoidal, </a:t>
            </a:r>
            <a:r>
              <a:rPr lang="en-US" sz="2000" dirty="0" err="1" smtClean="0"/>
              <a:t>softmax</a:t>
            </a:r>
            <a:r>
              <a:rPr lang="en-US" sz="2000" dirty="0" smtClean="0"/>
              <a:t>, … transfer functions.</a:t>
            </a:r>
          </a:p>
          <a:p>
            <a:r>
              <a:rPr lang="en-US" sz="2000" u="sng" dirty="0" smtClean="0"/>
              <a:t>Supervised</a:t>
            </a:r>
            <a:r>
              <a:rPr lang="en-US" sz="2000" dirty="0" smtClean="0"/>
              <a:t> training with cost function on outputs through gradient descent (</a:t>
            </a:r>
            <a:r>
              <a:rPr lang="en-US" sz="2000" dirty="0" err="1" smtClean="0"/>
              <a:t>Backpropagation</a:t>
            </a:r>
            <a:r>
              <a:rPr lang="en-US" sz="2000" dirty="0" smtClean="0"/>
              <a:t>).</a:t>
            </a:r>
          </a:p>
          <a:p>
            <a:r>
              <a:rPr lang="en-US" sz="2000" dirty="0" smtClean="0"/>
              <a:t>Proof that such a neural network (1 hidden layer) can implement any mapping from inputs to outputs if large enough.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260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Deep Neural Networks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Many hidden layers</a:t>
            </a:r>
          </a:p>
          <a:p>
            <a:r>
              <a:rPr lang="en-US" sz="2000" dirty="0" smtClean="0"/>
              <a:t>Learn hierarchical feature representations and classifier at the same time.</a:t>
            </a:r>
          </a:p>
          <a:p>
            <a:r>
              <a:rPr lang="en-US" sz="2000" dirty="0" smtClean="0"/>
              <a:t>History: Fukushima (early 80ies), Le </a:t>
            </a:r>
            <a:r>
              <a:rPr lang="en-US" sz="2000" dirty="0" err="1" smtClean="0"/>
              <a:t>Cun</a:t>
            </a:r>
            <a:r>
              <a:rPr lang="en-US" sz="2000" dirty="0" smtClean="0"/>
              <a:t> (late 80ies), …</a:t>
            </a:r>
          </a:p>
          <a:p>
            <a:endParaRPr lang="en-US" sz="2000" dirty="0" smtClean="0"/>
          </a:p>
          <a:p>
            <a:r>
              <a:rPr lang="en-US" sz="2000" dirty="0" smtClean="0"/>
              <a:t>Convolutional Nets (CNN)</a:t>
            </a:r>
          </a:p>
          <a:p>
            <a:r>
              <a:rPr lang="en-US" sz="2000" dirty="0" smtClean="0"/>
              <a:t>Restricted Boltzmann Machines (RBM)</a:t>
            </a:r>
          </a:p>
          <a:p>
            <a:r>
              <a:rPr lang="en-US" sz="2000" dirty="0" smtClean="0"/>
              <a:t>Deep Believe Nets (DBN)</a:t>
            </a:r>
          </a:p>
          <a:p>
            <a:r>
              <a:rPr lang="en-US" sz="2000" dirty="0" smtClean="0"/>
              <a:t>…</a:t>
            </a:r>
          </a:p>
          <a:p>
            <a:endParaRPr lang="en-US" sz="2000" dirty="0"/>
          </a:p>
          <a:p>
            <a:r>
              <a:rPr lang="en-US" sz="2000" dirty="0" smtClean="0"/>
              <a:t>Cf. Rich </a:t>
            </a:r>
            <a:r>
              <a:rPr lang="en-US" sz="2000" dirty="0" err="1" smtClean="0"/>
              <a:t>Caruana’s</a:t>
            </a:r>
            <a:r>
              <a:rPr lang="en-US" sz="2000" dirty="0" smtClean="0"/>
              <a:t> work on reproducing accuracies similar to deep networks with shallow networks.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09063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13757"/>
            <a:ext cx="10515600" cy="800043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Convolutional Nets for image recognition   (e.g. Le </a:t>
            </a:r>
            <a:r>
              <a:rPr lang="en-US" sz="3200" b="1" dirty="0" err="1" smtClean="0"/>
              <a:t>Cun</a:t>
            </a:r>
            <a:r>
              <a:rPr lang="en-US" sz="3200" b="1" dirty="0" smtClean="0"/>
              <a:t> et al.)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48737"/>
            <a:ext cx="10515600" cy="4351338"/>
          </a:xfrm>
        </p:spPr>
        <p:txBody>
          <a:bodyPr/>
          <a:lstStyle/>
          <a:p>
            <a:r>
              <a:rPr lang="en-US" dirty="0" smtClean="0"/>
              <a:t>Fukushima, </a:t>
            </a:r>
            <a:r>
              <a:rPr lang="en-US" dirty="0" err="1" smtClean="0"/>
              <a:t>LeCun</a:t>
            </a:r>
            <a:r>
              <a:rPr lang="en-US" dirty="0" smtClean="0"/>
              <a:t>, 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13800"/>
            <a:ext cx="12192000" cy="430923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58192" y="4773886"/>
            <a:ext cx="2078182" cy="726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50031" y="4773885"/>
            <a:ext cx="2078182" cy="726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522515" y="5376648"/>
            <a:ext cx="1016432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No explicit segmentation. Compute map for each category with P(category | image) at specific position.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No explicit (hand crafted) feature computation. Features are learned.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Sequence of convolutions and pooling.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u="sng" dirty="0" smtClean="0"/>
              <a:t>Supervised</a:t>
            </a:r>
            <a:r>
              <a:rPr lang="en-US" dirty="0" smtClean="0"/>
              <a:t> learning with Stochastic Gradient Descent (SGD) and mini-batches.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Many other tricks: weight initialization, gradient adaption, drop-out,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62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6"/>
            <a:ext cx="10953997" cy="822406"/>
          </a:xfrm>
        </p:spPr>
        <p:txBody>
          <a:bodyPr>
            <a:noAutofit/>
          </a:bodyPr>
          <a:lstStyle/>
          <a:p>
            <a:r>
              <a:rPr lang="en-US" sz="3200" b="1" dirty="0" err="1" smtClean="0"/>
              <a:t>Conv</a:t>
            </a:r>
            <a:r>
              <a:rPr lang="en-US" sz="3200" b="1" dirty="0" smtClean="0"/>
              <a:t> Nets produce typically low level (Gabor like) feature detectors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65662"/>
            <a:ext cx="10515600" cy="5248894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Color blob detectors</a:t>
            </a:r>
          </a:p>
          <a:p>
            <a:r>
              <a:rPr lang="en-US" sz="2000" dirty="0" smtClean="0"/>
              <a:t>Edge detectors</a:t>
            </a:r>
          </a:p>
          <a:p>
            <a:r>
              <a:rPr lang="en-US" sz="2000" dirty="0" smtClean="0"/>
              <a:t>Color or gray-level gradient detectors</a:t>
            </a:r>
          </a:p>
          <a:p>
            <a:r>
              <a:rPr lang="en-US" sz="2000" dirty="0" smtClean="0"/>
              <a:t>…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smtClean="0"/>
              <a:t>What about high level features? Needs more data? </a:t>
            </a:r>
            <a:r>
              <a:rPr lang="en-US" sz="2000" dirty="0" smtClean="0">
                <a:sym typeface="Wingdings" panose="05000000000000000000" pitchFamily="2" charset="2"/>
              </a:rPr>
              <a:t> unsupervised learning.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875909" y="161319"/>
            <a:ext cx="3603961" cy="829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379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085426" cy="1325563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Examples of recognition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085426" cy="435133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From </a:t>
            </a:r>
            <a:r>
              <a:rPr lang="en-US" sz="2000" dirty="0" err="1" smtClean="0"/>
              <a:t>Krizhevsky</a:t>
            </a:r>
            <a:r>
              <a:rPr lang="en-US" sz="2000" dirty="0" smtClean="0"/>
              <a:t>, </a:t>
            </a:r>
            <a:r>
              <a:rPr lang="en-US" sz="2000" dirty="0" err="1" smtClean="0"/>
              <a:t>Sutskever</a:t>
            </a:r>
            <a:r>
              <a:rPr lang="en-US" sz="2000" dirty="0" smtClean="0"/>
              <a:t>, Hinton (2012)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626" y="220381"/>
            <a:ext cx="8022764" cy="663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58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2579"/>
            <a:ext cx="10515600" cy="576195"/>
          </a:xfrm>
        </p:spPr>
        <p:txBody>
          <a:bodyPr>
            <a:normAutofit/>
          </a:bodyPr>
          <a:lstStyle/>
          <a:p>
            <a:r>
              <a:rPr lang="en-US" sz="3200" b="1" dirty="0" err="1" smtClean="0"/>
              <a:t>Autoencoders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73777"/>
            <a:ext cx="11049000" cy="5203186"/>
          </a:xfrm>
        </p:spPr>
        <p:txBody>
          <a:bodyPr>
            <a:normAutofit/>
          </a:bodyPr>
          <a:lstStyle/>
          <a:p>
            <a:r>
              <a:rPr lang="en-US" sz="2000" dirty="0" smtClean="0"/>
              <a:t>Neural Network for generation of latent (usually compressed)  data/feature representation.</a:t>
            </a:r>
          </a:p>
          <a:p>
            <a:r>
              <a:rPr lang="en-US" sz="2000" u="sng" dirty="0" smtClean="0"/>
              <a:t>Unsupervised</a:t>
            </a:r>
            <a:r>
              <a:rPr lang="en-US" sz="2000" dirty="0" smtClean="0"/>
              <a:t> training: </a:t>
            </a:r>
            <a:r>
              <a:rPr lang="en-US" sz="2000" dirty="0" smtClean="0">
                <a:sym typeface="Wingdings" panose="05000000000000000000" pitchFamily="2" charset="2"/>
              </a:rPr>
              <a:t>no class labels needed. Reproduce target output = input.</a:t>
            </a:r>
            <a:endParaRPr lang="en-US" sz="2000" dirty="0" smtClean="0"/>
          </a:p>
          <a:p>
            <a:r>
              <a:rPr lang="en-US" sz="2000" dirty="0" smtClean="0"/>
              <a:t>Can be trained through </a:t>
            </a:r>
            <a:r>
              <a:rPr lang="en-US" sz="2000" dirty="0" err="1" smtClean="0"/>
              <a:t>backpropagation</a:t>
            </a:r>
            <a:r>
              <a:rPr lang="en-US" sz="2000" dirty="0" smtClean="0"/>
              <a:t>: minimize difference between reproduced output and input.</a:t>
            </a:r>
          </a:p>
          <a:p>
            <a:r>
              <a:rPr lang="en-US" sz="2000" dirty="0" smtClean="0"/>
              <a:t>Latent representation needs to have all important information in order to reproduce the input.</a:t>
            </a:r>
          </a:p>
          <a:p>
            <a:r>
              <a:rPr lang="en-US" sz="2000" dirty="0" smtClean="0"/>
              <a:t>Related to PCA.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9656" y="3046707"/>
            <a:ext cx="3352001" cy="37359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252" y="3371306"/>
            <a:ext cx="2224845" cy="23396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4205" y="3371307"/>
            <a:ext cx="2224845" cy="233961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4144489" y="3082824"/>
            <a:ext cx="14591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Encoding weights</a:t>
            </a:r>
            <a:endParaRPr lang="en-US" sz="1400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4679642" y="3074008"/>
            <a:ext cx="14767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Decoding weights</a:t>
            </a:r>
            <a:endParaRPr 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1804677" y="5857778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097263" y="5857778"/>
            <a:ext cx="1438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r>
              <a:rPr lang="en-US" dirty="0" smtClean="0"/>
              <a:t>arget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889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Deep </a:t>
            </a:r>
            <a:r>
              <a:rPr lang="en-US" sz="3200" b="1" dirty="0" err="1" smtClean="0"/>
              <a:t>autoencoders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Build deep </a:t>
            </a:r>
            <a:r>
              <a:rPr lang="en-US" sz="2000" dirty="0" err="1" smtClean="0"/>
              <a:t>autoencoder</a:t>
            </a:r>
            <a:r>
              <a:rPr lang="en-US" sz="2000" dirty="0" smtClean="0"/>
              <a:t> by treating the outputs of a latent layer as input to the next layer.</a:t>
            </a:r>
          </a:p>
          <a:p>
            <a:r>
              <a:rPr lang="en-US" sz="2000" dirty="0" smtClean="0"/>
              <a:t>Relationship between Sparse coding, </a:t>
            </a:r>
            <a:r>
              <a:rPr lang="en-US" sz="2000" dirty="0" err="1"/>
              <a:t>A</a:t>
            </a:r>
            <a:r>
              <a:rPr lang="en-US" sz="2000" dirty="0" err="1" smtClean="0"/>
              <a:t>utoencoder</a:t>
            </a:r>
            <a:r>
              <a:rPr lang="en-US" sz="2000" dirty="0" smtClean="0"/>
              <a:t>, Independent Component </a:t>
            </a:r>
            <a:r>
              <a:rPr lang="en-US" sz="2000" dirty="0"/>
              <a:t>A</a:t>
            </a:r>
            <a:r>
              <a:rPr lang="en-US" sz="2000" dirty="0" smtClean="0"/>
              <a:t>nalysis, Restricted Boltzmann Machines.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0353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ounded Rectangle 80"/>
          <p:cNvSpPr/>
          <p:nvPr/>
        </p:nvSpPr>
        <p:spPr>
          <a:xfrm>
            <a:off x="2541319" y="1888177"/>
            <a:ext cx="7932717" cy="2159554"/>
          </a:xfrm>
          <a:prstGeom prst="roundRect">
            <a:avLst/>
          </a:prstGeom>
          <a:solidFill>
            <a:schemeClr val="accent4">
              <a:lumMod val="20000"/>
              <a:lumOff val="80000"/>
              <a:alpha val="20000"/>
            </a:schemeClr>
          </a:solidFill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4070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Architecture </a:t>
            </a:r>
            <a:r>
              <a:rPr lang="en-US" sz="3200" b="1" dirty="0" smtClean="0"/>
              <a:t>of 1 layer of </a:t>
            </a:r>
            <a:r>
              <a:rPr lang="en-US" sz="3200" b="1" dirty="0" err="1" smtClean="0"/>
              <a:t>Quoc</a:t>
            </a:r>
            <a:r>
              <a:rPr lang="en-US" sz="3200" b="1" dirty="0" smtClean="0"/>
              <a:t> </a:t>
            </a:r>
            <a:r>
              <a:rPr lang="en-US" sz="3200" b="1" dirty="0" smtClean="0"/>
              <a:t>V. Le </a:t>
            </a:r>
            <a:r>
              <a:rPr lang="en-US" sz="3200" b="1" dirty="0" err="1" smtClean="0"/>
              <a:t>autoencoder</a:t>
            </a:r>
            <a:endParaRPr lang="en-US" sz="32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269598" y="2326279"/>
            <a:ext cx="808175" cy="84986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638833" y="2585557"/>
            <a:ext cx="808175" cy="84986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1039985" y="2894915"/>
            <a:ext cx="808175" cy="8498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0608" y="5602249"/>
            <a:ext cx="1994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3 x 200 x 200 image x</a:t>
            </a:r>
            <a:r>
              <a:rPr lang="en-US" sz="1600" baseline="-25000" dirty="0" smtClean="0"/>
              <a:t>i</a:t>
            </a:r>
            <a:endParaRPr lang="en-US" sz="1600" baseline="-25000" dirty="0"/>
          </a:p>
        </p:txBody>
      </p:sp>
      <p:sp>
        <p:nvSpPr>
          <p:cNvPr id="11" name="Rectangle 10"/>
          <p:cNvSpPr/>
          <p:nvPr/>
        </p:nvSpPr>
        <p:spPr>
          <a:xfrm>
            <a:off x="3016332" y="2101932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168732" y="2254332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321132" y="2406732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473532" y="2559132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625932" y="2711532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778332" y="2863932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930732" y="3016332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083132" y="3168732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941264" y="5479139"/>
            <a:ext cx="28671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8 feature maps 183x183.</a:t>
            </a:r>
          </a:p>
          <a:p>
            <a:r>
              <a:rPr lang="en-US" sz="1600" dirty="0" smtClean="0"/>
              <a:t>Each linear unit computes ∑W</a:t>
            </a:r>
            <a:r>
              <a:rPr lang="en-US" sz="1600" baseline="-25000" dirty="0" smtClean="0"/>
              <a:t>1</a:t>
            </a:r>
            <a:r>
              <a:rPr lang="en-US" sz="1600" dirty="0" smtClean="0"/>
              <a:t>x</a:t>
            </a:r>
            <a:r>
              <a:rPr lang="en-US" sz="1600" baseline="-25000" dirty="0" smtClean="0"/>
              <a:t>i</a:t>
            </a:r>
            <a:endParaRPr lang="en-US" sz="1600" baseline="-25000" dirty="0"/>
          </a:p>
        </p:txBody>
      </p:sp>
      <p:sp>
        <p:nvSpPr>
          <p:cNvPr id="20" name="Rectangle 19"/>
          <p:cNvSpPr/>
          <p:nvPr/>
        </p:nvSpPr>
        <p:spPr>
          <a:xfrm>
            <a:off x="1140911" y="3010490"/>
            <a:ext cx="242958" cy="2612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>
            <a:off x="1140911" y="3010490"/>
            <a:ext cx="3126289" cy="3093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140911" y="3282333"/>
            <a:ext cx="3126289" cy="586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733889" y="2691150"/>
            <a:ext cx="242958" cy="2612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68637" y="2450275"/>
            <a:ext cx="242958" cy="2612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/>
          <p:cNvCxnSpPr/>
          <p:nvPr/>
        </p:nvCxnSpPr>
        <p:spPr>
          <a:xfrm>
            <a:off x="733889" y="2680536"/>
            <a:ext cx="3517477" cy="66043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59422" y="2952115"/>
            <a:ext cx="3507778" cy="376431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68637" y="2450275"/>
            <a:ext cx="3898563" cy="89069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368637" y="2711532"/>
            <a:ext cx="3898563" cy="6492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1620565" y="4049862"/>
            <a:ext cx="243348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18x18 receptive fields. </a:t>
            </a:r>
          </a:p>
          <a:p>
            <a:r>
              <a:rPr lang="en-US" sz="1600" dirty="0" smtClean="0"/>
              <a:t>Not </a:t>
            </a:r>
            <a:r>
              <a:rPr lang="en-US" sz="1600" dirty="0"/>
              <a:t>convolutional</a:t>
            </a:r>
            <a:r>
              <a:rPr lang="en-US" sz="1600" dirty="0" smtClean="0"/>
              <a:t>.</a:t>
            </a:r>
          </a:p>
          <a:p>
            <a:r>
              <a:rPr lang="en-US" sz="1600" dirty="0" smtClean="0"/>
              <a:t>Each unit sees all channels.</a:t>
            </a:r>
          </a:p>
          <a:p>
            <a:r>
              <a:rPr lang="en-US" sz="1600" dirty="0" smtClean="0"/>
              <a:t>Parameters W</a:t>
            </a:r>
            <a:r>
              <a:rPr lang="en-US" sz="1600" baseline="-25000" dirty="0" smtClean="0"/>
              <a:t>1</a:t>
            </a:r>
            <a:r>
              <a:rPr lang="en-US" sz="1600" dirty="0" smtClean="0"/>
              <a:t>. </a:t>
            </a:r>
            <a:endParaRPr lang="en-US" sz="1600" dirty="0"/>
          </a:p>
        </p:txBody>
      </p:sp>
      <p:sp>
        <p:nvSpPr>
          <p:cNvPr id="52" name="TextBox 51"/>
          <p:cNvSpPr txBox="1"/>
          <p:nvPr/>
        </p:nvSpPr>
        <p:spPr>
          <a:xfrm>
            <a:off x="4994110" y="4049706"/>
            <a:ext cx="170348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5x5 pooling.</a:t>
            </a:r>
          </a:p>
          <a:p>
            <a:r>
              <a:rPr lang="en-US" sz="1600" dirty="0" smtClean="0"/>
              <a:t>Fixed weights.</a:t>
            </a:r>
          </a:p>
          <a:p>
            <a:r>
              <a:rPr lang="en-US" sz="1600" dirty="0" smtClean="0"/>
              <a:t>Each unit sees </a:t>
            </a:r>
          </a:p>
          <a:p>
            <a:r>
              <a:rPr lang="en-US" sz="1600" dirty="0" smtClean="0"/>
              <a:t>only own channel.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638801" y="2099954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5791201" y="2252354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5943601" y="2404754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6096001" y="2557154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6248401" y="2709554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6400801" y="2871854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6553201" y="3014354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6705601" y="3166754"/>
            <a:ext cx="641268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244760" y="3315608"/>
            <a:ext cx="117496" cy="1523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3" name="Straight Connector 62"/>
          <p:cNvCxnSpPr>
            <a:stCxn id="61" idx="0"/>
          </p:cNvCxnSpPr>
          <p:nvPr/>
        </p:nvCxnSpPr>
        <p:spPr>
          <a:xfrm>
            <a:off x="4303508" y="3315608"/>
            <a:ext cx="2586161" cy="43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stCxn id="61" idx="2"/>
          </p:cNvCxnSpPr>
          <p:nvPr/>
        </p:nvCxnSpPr>
        <p:spPr>
          <a:xfrm flipV="1">
            <a:off x="4303508" y="3376946"/>
            <a:ext cx="2586161" cy="91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7" name="TextBox 66"/>
              <p:cNvSpPr txBox="1"/>
              <p:nvPr/>
            </p:nvSpPr>
            <p:spPr>
              <a:xfrm>
                <a:off x="5992908" y="5483753"/>
                <a:ext cx="2802819" cy="8829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8  L2 Pooling maps 179x179.</a:t>
                </a:r>
              </a:p>
              <a:p>
                <a:r>
                  <a:rPr lang="en-US" sz="1600" dirty="0" smtClean="0"/>
                  <a:t>Each unit computes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600" i="1" smtClean="0">
                        <a:latin typeface="Cambria Math" panose="02040503050406030204" pitchFamily="18" charset="0"/>
                      </a:rPr>
                      <m:t>ν</m:t>
                    </m:r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6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6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6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6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6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600" dirty="0" smtClean="0"/>
              </a:p>
              <a:p>
                <a:r>
                  <a:rPr lang="en-US" sz="1600" dirty="0"/>
                  <a:t>o</a:t>
                </a:r>
                <a:r>
                  <a:rPr lang="en-US" sz="1600" dirty="0" smtClean="0"/>
                  <a:t>ver pooling window.</a:t>
                </a:r>
                <a:endParaRPr lang="en-US" sz="1600" dirty="0"/>
              </a:p>
            </p:txBody>
          </p:sp>
        </mc:Choice>
        <mc:Fallback>
          <p:sp>
            <p:nvSpPr>
              <p:cNvPr id="67" name="TextBox 6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2908" y="5483753"/>
                <a:ext cx="2802819" cy="882934"/>
              </a:xfrm>
              <a:prstGeom prst="rect">
                <a:avLst/>
              </a:prstGeom>
              <a:blipFill rotWithShape="0">
                <a:blip r:embed="rId3"/>
                <a:stretch>
                  <a:fillRect l="-1087" t="-9028" r="-13478" b="-37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" name="Rectangle 67"/>
          <p:cNvSpPr/>
          <p:nvPr/>
        </p:nvSpPr>
        <p:spPr>
          <a:xfrm>
            <a:off x="8368145" y="2109854"/>
            <a:ext cx="641268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8520545" y="2262254"/>
            <a:ext cx="641268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8672945" y="2414654"/>
            <a:ext cx="641268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8825345" y="2567054"/>
            <a:ext cx="641268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8977745" y="2719454"/>
            <a:ext cx="641268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9130145" y="2871854"/>
            <a:ext cx="641268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9282545" y="3024254"/>
            <a:ext cx="641268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9434945" y="3176654"/>
            <a:ext cx="641268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6" name="TextBox 75"/>
              <p:cNvSpPr txBox="1"/>
              <p:nvPr/>
            </p:nvSpPr>
            <p:spPr>
              <a:xfrm>
                <a:off x="8854044" y="5460427"/>
                <a:ext cx="3520644" cy="13177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8 output maps 171x171.</a:t>
                </a:r>
              </a:p>
              <a:p>
                <a:r>
                  <a:rPr lang="en-US" sz="1600" dirty="0" smtClean="0"/>
                  <a:t>Local Contrast </a:t>
                </a:r>
                <a:r>
                  <a:rPr lang="en-US" sz="1600" dirty="0"/>
                  <a:t>N</a:t>
                </a:r>
                <a:r>
                  <a:rPr lang="en-US" sz="1600" dirty="0" smtClean="0"/>
                  <a:t>ormalization.</a:t>
                </a:r>
              </a:p>
              <a:p>
                <a:r>
                  <a:rPr lang="en-US" sz="1600" dirty="0" smtClean="0"/>
                  <a:t>Each unit computes 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g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𝑣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𝐺𝑎𝑢𝑠𝑠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𝑣</m:t>
                        </m:r>
                      </m:e>
                    </m:nary>
                  </m:oMath>
                </a14:m>
                <a:r>
                  <a:rPr lang="en-US" sz="1600" baseline="-25000" dirty="0" smtClean="0"/>
                  <a:t>neighbors in all maps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𝑔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/</m:t>
                      </m:r>
                      <m:func>
                        <m:func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1600" b="0" i="0" smtClean="0">
                              <a:latin typeface="Cambria Math" panose="02040503050406030204" pitchFamily="18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 ∑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𝐺𝑎𝑢𝑠𝑠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𝑔</m:t>
                              </m:r>
                              <m:r>
                                <a:rPr lang="en-US" sz="1600" b="0" i="1" baseline="30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1600" b="0" i="1" baseline="-25000" smtClean="0">
                                  <a:latin typeface="Cambria Math" panose="02040503050406030204" pitchFamily="18" charset="0"/>
                                </a:rPr>
                                <m:t>𝑛𝑒𝑖𝑔h𝑏𝑜𝑟𝑠</m:t>
                              </m:r>
                            </m:e>
                          </m:d>
                        </m:e>
                      </m:func>
                      <m:r>
                        <a:rPr lang="en-US" sz="1600" b="0" i="1" baseline="30000" smtClean="0">
                          <a:latin typeface="Cambria Math" panose="02040503050406030204" pitchFamily="18" charset="0"/>
                        </a:rPr>
                        <m:t>0.5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76" name="TextBox 7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54044" y="5460427"/>
                <a:ext cx="3520644" cy="1317797"/>
              </a:xfrm>
              <a:prstGeom prst="rect">
                <a:avLst/>
              </a:prstGeom>
              <a:blipFill rotWithShape="0">
                <a:blip r:embed="rId4"/>
                <a:stretch>
                  <a:fillRect l="-865" t="-1389" b="-254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TextBox 76"/>
          <p:cNvSpPr txBox="1"/>
          <p:nvPr/>
        </p:nvSpPr>
        <p:spPr>
          <a:xfrm>
            <a:off x="7806582" y="4047731"/>
            <a:ext cx="14091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5x5 kernels.</a:t>
            </a:r>
          </a:p>
          <a:p>
            <a:r>
              <a:rPr lang="en-US" sz="1600" dirty="0" smtClean="0"/>
              <a:t>Each unit sees </a:t>
            </a:r>
          </a:p>
          <a:p>
            <a:r>
              <a:rPr lang="en-US" sz="1600" dirty="0"/>
              <a:t>a</a:t>
            </a:r>
            <a:r>
              <a:rPr lang="en-US" sz="1600" dirty="0" smtClean="0"/>
              <a:t>ll channels.</a:t>
            </a:r>
          </a:p>
        </p:txBody>
      </p:sp>
      <p:sp>
        <p:nvSpPr>
          <p:cNvPr id="78" name="Rectangle 77"/>
          <p:cNvSpPr/>
          <p:nvPr/>
        </p:nvSpPr>
        <p:spPr>
          <a:xfrm>
            <a:off x="6902860" y="3313633"/>
            <a:ext cx="117496" cy="1523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Connector 78"/>
          <p:cNvCxnSpPr>
            <a:stCxn id="78" idx="0"/>
          </p:cNvCxnSpPr>
          <p:nvPr/>
        </p:nvCxnSpPr>
        <p:spPr>
          <a:xfrm>
            <a:off x="6961608" y="3313633"/>
            <a:ext cx="2586161" cy="43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>
            <a:stCxn id="78" idx="2"/>
          </p:cNvCxnSpPr>
          <p:nvPr/>
        </p:nvCxnSpPr>
        <p:spPr>
          <a:xfrm flipV="1">
            <a:off x="6961608" y="3374971"/>
            <a:ext cx="2586161" cy="91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/>
          <p:cNvSpPr txBox="1"/>
          <p:nvPr/>
        </p:nvSpPr>
        <p:spPr>
          <a:xfrm>
            <a:off x="9923813" y="1925188"/>
            <a:ext cx="401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3x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2500095" y="2636821"/>
            <a:ext cx="468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endParaRPr lang="en-US" baseline="-25000" dirty="0"/>
          </a:p>
        </p:txBody>
      </p:sp>
      <p:sp>
        <p:nvSpPr>
          <p:cNvPr id="85" name="TextBox 84"/>
          <p:cNvSpPr txBox="1"/>
          <p:nvPr/>
        </p:nvSpPr>
        <p:spPr>
          <a:xfrm>
            <a:off x="5432554" y="3006153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cxnSp>
        <p:nvCxnSpPr>
          <p:cNvPr id="86" name="Straight Connector 85"/>
          <p:cNvCxnSpPr/>
          <p:nvPr/>
        </p:nvCxnSpPr>
        <p:spPr>
          <a:xfrm flipH="1" flipV="1">
            <a:off x="6774444" y="3132709"/>
            <a:ext cx="2803685" cy="2025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6531488" y="2990767"/>
            <a:ext cx="3011024" cy="3528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>
            <a:off x="6398798" y="2786522"/>
            <a:ext cx="3136658" cy="5841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/>
          <p:cNvCxnSpPr/>
          <p:nvPr/>
        </p:nvCxnSpPr>
        <p:spPr>
          <a:xfrm>
            <a:off x="6219898" y="2641213"/>
            <a:ext cx="3315558" cy="7195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6050803" y="2472077"/>
            <a:ext cx="3484653" cy="89113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5943236" y="2337832"/>
            <a:ext cx="3592220" cy="10253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/>
          <p:nvPr/>
        </p:nvCxnSpPr>
        <p:spPr>
          <a:xfrm>
            <a:off x="5763289" y="2205209"/>
            <a:ext cx="3751836" cy="11642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96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8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roup 342"/>
          <p:cNvGrpSpPr/>
          <p:nvPr/>
        </p:nvGrpSpPr>
        <p:grpSpPr>
          <a:xfrm>
            <a:off x="9273664" y="994135"/>
            <a:ext cx="478504" cy="1716080"/>
            <a:chOff x="5385581" y="1199042"/>
            <a:chExt cx="478504" cy="1716080"/>
          </a:xfrm>
        </p:grpSpPr>
        <p:sp>
          <p:nvSpPr>
            <p:cNvPr id="344" name="Rectangle 343"/>
            <p:cNvSpPr/>
            <p:nvPr/>
          </p:nvSpPr>
          <p:spPr>
            <a:xfrm>
              <a:off x="5385581" y="1199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5428275" y="1351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5470969" y="1503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5513663" y="16562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5556357" y="18086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/>
            <p:cNvSpPr/>
            <p:nvPr/>
          </p:nvSpPr>
          <p:spPr>
            <a:xfrm>
              <a:off x="5599050" y="1961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/>
            <p:cNvSpPr/>
            <p:nvPr/>
          </p:nvSpPr>
          <p:spPr>
            <a:xfrm>
              <a:off x="5641744" y="2113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/>
            <p:cNvSpPr/>
            <p:nvPr/>
          </p:nvSpPr>
          <p:spPr>
            <a:xfrm>
              <a:off x="5684438" y="2265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6307834" y="985620"/>
            <a:ext cx="478504" cy="1716080"/>
            <a:chOff x="5385581" y="1199042"/>
            <a:chExt cx="478504" cy="1716080"/>
          </a:xfrm>
        </p:grpSpPr>
        <p:sp>
          <p:nvSpPr>
            <p:cNvPr id="331" name="Rectangle 330"/>
            <p:cNvSpPr/>
            <p:nvPr/>
          </p:nvSpPr>
          <p:spPr>
            <a:xfrm>
              <a:off x="5385581" y="1199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/>
            <p:cNvSpPr/>
            <p:nvPr/>
          </p:nvSpPr>
          <p:spPr>
            <a:xfrm>
              <a:off x="5428275" y="1351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/>
            <p:cNvSpPr/>
            <p:nvPr/>
          </p:nvSpPr>
          <p:spPr>
            <a:xfrm>
              <a:off x="5470969" y="1503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/>
            <p:cNvSpPr/>
            <p:nvPr/>
          </p:nvSpPr>
          <p:spPr>
            <a:xfrm>
              <a:off x="5513663" y="16562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/>
            <p:cNvSpPr/>
            <p:nvPr/>
          </p:nvSpPr>
          <p:spPr>
            <a:xfrm>
              <a:off x="5556357" y="18086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5599050" y="1961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/>
            <p:cNvSpPr/>
            <p:nvPr/>
          </p:nvSpPr>
          <p:spPr>
            <a:xfrm>
              <a:off x="5641744" y="2113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Rectangle 337"/>
            <p:cNvSpPr/>
            <p:nvPr/>
          </p:nvSpPr>
          <p:spPr>
            <a:xfrm>
              <a:off x="5684438" y="2265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9" name="Group 308"/>
          <p:cNvGrpSpPr/>
          <p:nvPr/>
        </p:nvGrpSpPr>
        <p:grpSpPr>
          <a:xfrm>
            <a:off x="3045458" y="3245375"/>
            <a:ext cx="1977778" cy="1725980"/>
            <a:chOff x="3045458" y="3245375"/>
            <a:chExt cx="1977778" cy="1725980"/>
          </a:xfrm>
        </p:grpSpPr>
        <p:sp>
          <p:nvSpPr>
            <p:cNvPr id="279" name="Rectangle 278"/>
            <p:cNvSpPr/>
            <p:nvPr/>
          </p:nvSpPr>
          <p:spPr>
            <a:xfrm>
              <a:off x="3045458" y="32473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3088152" y="33997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3130846" y="35521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3173539" y="37045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/>
            <p:cNvSpPr/>
            <p:nvPr/>
          </p:nvSpPr>
          <p:spPr>
            <a:xfrm>
              <a:off x="3216233" y="38569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/>
            <p:cNvSpPr/>
            <p:nvPr/>
          </p:nvSpPr>
          <p:spPr>
            <a:xfrm>
              <a:off x="3258927" y="40093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/>
            <p:cNvSpPr/>
            <p:nvPr/>
          </p:nvSpPr>
          <p:spPr>
            <a:xfrm>
              <a:off x="3301621" y="41617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/>
            <p:cNvSpPr/>
            <p:nvPr/>
          </p:nvSpPr>
          <p:spPr>
            <a:xfrm>
              <a:off x="3344315" y="43141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/>
            <p:cNvSpPr/>
            <p:nvPr/>
          </p:nvSpPr>
          <p:spPr>
            <a:xfrm>
              <a:off x="3780125" y="32453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/>
            <p:cNvSpPr/>
            <p:nvPr/>
          </p:nvSpPr>
          <p:spPr>
            <a:xfrm>
              <a:off x="3822819" y="33977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/>
            <p:cNvSpPr/>
            <p:nvPr/>
          </p:nvSpPr>
          <p:spPr>
            <a:xfrm>
              <a:off x="3865513" y="35501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/>
            <p:cNvSpPr/>
            <p:nvPr/>
          </p:nvSpPr>
          <p:spPr>
            <a:xfrm>
              <a:off x="3908206" y="37025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/>
            <p:cNvSpPr/>
            <p:nvPr/>
          </p:nvSpPr>
          <p:spPr>
            <a:xfrm>
              <a:off x="3950900" y="38549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/>
            <p:cNvSpPr/>
            <p:nvPr/>
          </p:nvSpPr>
          <p:spPr>
            <a:xfrm>
              <a:off x="3993594" y="40073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/>
            <p:cNvSpPr/>
            <p:nvPr/>
          </p:nvSpPr>
          <p:spPr>
            <a:xfrm>
              <a:off x="4036288" y="41597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/>
            <p:cNvSpPr/>
            <p:nvPr/>
          </p:nvSpPr>
          <p:spPr>
            <a:xfrm>
              <a:off x="4078982" y="43121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/>
            <p:cNvSpPr/>
            <p:nvPr/>
          </p:nvSpPr>
          <p:spPr>
            <a:xfrm>
              <a:off x="3389594" y="4461029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6" name="Straight Connector 295"/>
            <p:cNvCxnSpPr>
              <a:stCxn id="295" idx="0"/>
            </p:cNvCxnSpPr>
            <p:nvPr/>
          </p:nvCxnSpPr>
          <p:spPr>
            <a:xfrm>
              <a:off x="3406052" y="4461029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>
              <a:stCxn id="295" idx="2"/>
            </p:cNvCxnSpPr>
            <p:nvPr/>
          </p:nvCxnSpPr>
          <p:spPr>
            <a:xfrm flipV="1">
              <a:off x="3406052" y="4522367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8" name="Rectangle 297"/>
            <p:cNvSpPr/>
            <p:nvPr/>
          </p:nvSpPr>
          <p:spPr>
            <a:xfrm>
              <a:off x="4544732" y="32552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Rectangle 298"/>
            <p:cNvSpPr/>
            <p:nvPr/>
          </p:nvSpPr>
          <p:spPr>
            <a:xfrm>
              <a:off x="4587426" y="34076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/>
            <p:cNvSpPr/>
            <p:nvPr/>
          </p:nvSpPr>
          <p:spPr>
            <a:xfrm>
              <a:off x="4630120" y="35600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/>
            <p:cNvSpPr/>
            <p:nvPr/>
          </p:nvSpPr>
          <p:spPr>
            <a:xfrm>
              <a:off x="4672814" y="37124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/>
            <p:cNvSpPr/>
            <p:nvPr/>
          </p:nvSpPr>
          <p:spPr>
            <a:xfrm>
              <a:off x="4715508" y="38648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/>
            <p:cNvSpPr/>
            <p:nvPr/>
          </p:nvSpPr>
          <p:spPr>
            <a:xfrm>
              <a:off x="4758201" y="40172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/>
            <p:cNvSpPr/>
            <p:nvPr/>
          </p:nvSpPr>
          <p:spPr>
            <a:xfrm>
              <a:off x="4800895" y="41696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/>
            <p:cNvSpPr/>
            <p:nvPr/>
          </p:nvSpPr>
          <p:spPr>
            <a:xfrm>
              <a:off x="4843589" y="43220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/>
            <p:cNvSpPr/>
            <p:nvPr/>
          </p:nvSpPr>
          <p:spPr>
            <a:xfrm>
              <a:off x="4134243" y="4459054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/>
            <p:cNvCxnSpPr>
              <a:stCxn id="306" idx="0"/>
            </p:cNvCxnSpPr>
            <p:nvPr/>
          </p:nvCxnSpPr>
          <p:spPr>
            <a:xfrm>
              <a:off x="4150700" y="4459054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stCxn id="306" idx="2"/>
            </p:cNvCxnSpPr>
            <p:nvPr/>
          </p:nvCxnSpPr>
          <p:spPr>
            <a:xfrm flipV="1">
              <a:off x="4150700" y="4520392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2" name="Straight Connector 271"/>
          <p:cNvCxnSpPr/>
          <p:nvPr/>
        </p:nvCxnSpPr>
        <p:spPr>
          <a:xfrm>
            <a:off x="4108606" y="4265379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/>
          <p:cNvCxnSpPr/>
          <p:nvPr/>
        </p:nvCxnSpPr>
        <p:spPr>
          <a:xfrm>
            <a:off x="4060559" y="4108939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/>
          <p:cNvCxnSpPr/>
          <p:nvPr/>
        </p:nvCxnSpPr>
        <p:spPr>
          <a:xfrm>
            <a:off x="4010222" y="3962520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/>
          <p:cNvCxnSpPr/>
          <p:nvPr/>
        </p:nvCxnSpPr>
        <p:spPr>
          <a:xfrm>
            <a:off x="3948636" y="3794609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Connector 275"/>
          <p:cNvCxnSpPr/>
          <p:nvPr/>
        </p:nvCxnSpPr>
        <p:spPr>
          <a:xfrm>
            <a:off x="3899306" y="3638293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/>
          <p:cNvCxnSpPr/>
          <p:nvPr/>
        </p:nvCxnSpPr>
        <p:spPr>
          <a:xfrm>
            <a:off x="3885081" y="3494465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/>
          <p:cNvCxnSpPr/>
          <p:nvPr/>
        </p:nvCxnSpPr>
        <p:spPr>
          <a:xfrm>
            <a:off x="3836209" y="3338903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0" name="Group 309"/>
          <p:cNvGrpSpPr/>
          <p:nvPr/>
        </p:nvGrpSpPr>
        <p:grpSpPr>
          <a:xfrm>
            <a:off x="6148059" y="3255962"/>
            <a:ext cx="1977778" cy="1725980"/>
            <a:chOff x="6148059" y="3255962"/>
            <a:chExt cx="1977778" cy="1725980"/>
          </a:xfrm>
        </p:grpSpPr>
        <p:sp>
          <p:nvSpPr>
            <p:cNvPr id="240" name="Rectangle 239"/>
            <p:cNvSpPr/>
            <p:nvPr/>
          </p:nvSpPr>
          <p:spPr>
            <a:xfrm>
              <a:off x="6148059" y="32579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/>
            <p:cNvSpPr/>
            <p:nvPr/>
          </p:nvSpPr>
          <p:spPr>
            <a:xfrm>
              <a:off x="6190753" y="34103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/>
            <p:cNvSpPr/>
            <p:nvPr/>
          </p:nvSpPr>
          <p:spPr>
            <a:xfrm>
              <a:off x="6233447" y="35627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6276140" y="37151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6318834" y="38675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/>
            <p:cNvSpPr/>
            <p:nvPr/>
          </p:nvSpPr>
          <p:spPr>
            <a:xfrm>
              <a:off x="6361528" y="40199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6404222" y="41723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6446916" y="43247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/>
            <p:cNvSpPr/>
            <p:nvPr/>
          </p:nvSpPr>
          <p:spPr>
            <a:xfrm>
              <a:off x="6882726" y="32559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6925420" y="34083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6968114" y="35607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/>
            <p:cNvSpPr/>
            <p:nvPr/>
          </p:nvSpPr>
          <p:spPr>
            <a:xfrm>
              <a:off x="7010807" y="37131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7053501" y="38655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7096195" y="40179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/>
            <p:cNvSpPr/>
            <p:nvPr/>
          </p:nvSpPr>
          <p:spPr>
            <a:xfrm>
              <a:off x="7138889" y="41703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7181583" y="43227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6492195" y="4471616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7" name="Straight Connector 256"/>
            <p:cNvCxnSpPr>
              <a:stCxn id="256" idx="0"/>
            </p:cNvCxnSpPr>
            <p:nvPr/>
          </p:nvCxnSpPr>
          <p:spPr>
            <a:xfrm>
              <a:off x="6508653" y="4471616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>
              <a:stCxn id="256" idx="2"/>
            </p:cNvCxnSpPr>
            <p:nvPr/>
          </p:nvCxnSpPr>
          <p:spPr>
            <a:xfrm flipV="1">
              <a:off x="6508653" y="4532954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Rectangle 258"/>
            <p:cNvSpPr/>
            <p:nvPr/>
          </p:nvSpPr>
          <p:spPr>
            <a:xfrm>
              <a:off x="7647333" y="32658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/>
            <p:cNvSpPr/>
            <p:nvPr/>
          </p:nvSpPr>
          <p:spPr>
            <a:xfrm>
              <a:off x="7690027" y="34182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/>
            <p:cNvSpPr/>
            <p:nvPr/>
          </p:nvSpPr>
          <p:spPr>
            <a:xfrm>
              <a:off x="7732721" y="35706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7775415" y="37230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/>
            <p:cNvSpPr/>
            <p:nvPr/>
          </p:nvSpPr>
          <p:spPr>
            <a:xfrm>
              <a:off x="7818109" y="38754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7860802" y="40278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7903496" y="41802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/>
            <p:cNvSpPr/>
            <p:nvPr/>
          </p:nvSpPr>
          <p:spPr>
            <a:xfrm>
              <a:off x="7946190" y="43326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/>
            <p:cNvSpPr/>
            <p:nvPr/>
          </p:nvSpPr>
          <p:spPr>
            <a:xfrm>
              <a:off x="7236844" y="4469641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8" name="Straight Connector 267"/>
            <p:cNvCxnSpPr>
              <a:stCxn id="267" idx="0"/>
            </p:cNvCxnSpPr>
            <p:nvPr/>
          </p:nvCxnSpPr>
          <p:spPr>
            <a:xfrm>
              <a:off x="7253301" y="4469641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>
              <a:stCxn id="267" idx="2"/>
            </p:cNvCxnSpPr>
            <p:nvPr/>
          </p:nvCxnSpPr>
          <p:spPr>
            <a:xfrm flipV="1">
              <a:off x="7253301" y="4530979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3" name="Straight Connector 232"/>
          <p:cNvCxnSpPr/>
          <p:nvPr/>
        </p:nvCxnSpPr>
        <p:spPr>
          <a:xfrm>
            <a:off x="7211207" y="4275966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/>
          <p:nvPr/>
        </p:nvCxnSpPr>
        <p:spPr>
          <a:xfrm>
            <a:off x="7163160" y="4119526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/>
          <p:nvPr/>
        </p:nvCxnSpPr>
        <p:spPr>
          <a:xfrm>
            <a:off x="7112823" y="3973107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/>
          <p:cNvCxnSpPr/>
          <p:nvPr/>
        </p:nvCxnSpPr>
        <p:spPr>
          <a:xfrm>
            <a:off x="7051237" y="3805196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/>
          <p:cNvCxnSpPr/>
          <p:nvPr/>
        </p:nvCxnSpPr>
        <p:spPr>
          <a:xfrm>
            <a:off x="7001907" y="3648880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/>
          <p:nvPr/>
        </p:nvCxnSpPr>
        <p:spPr>
          <a:xfrm>
            <a:off x="6987682" y="3505052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/>
          <p:cNvCxnSpPr/>
          <p:nvPr/>
        </p:nvCxnSpPr>
        <p:spPr>
          <a:xfrm>
            <a:off x="6938810" y="3349490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2380" y="5160990"/>
            <a:ext cx="13227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 x 200 x 200 image 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2562530" y="5146412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p:grpSp>
        <p:nvGrpSpPr>
          <p:cNvPr id="5" name="Group 4"/>
          <p:cNvGrpSpPr/>
          <p:nvPr/>
        </p:nvGrpSpPr>
        <p:grpSpPr>
          <a:xfrm>
            <a:off x="269598" y="3501904"/>
            <a:ext cx="3103633" cy="1418503"/>
            <a:chOff x="269598" y="2326279"/>
            <a:chExt cx="3997602" cy="141850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69598" y="2326279"/>
              <a:ext cx="808175" cy="849867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38833" y="2585557"/>
              <a:ext cx="808175" cy="849867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1039985" y="2894915"/>
              <a:ext cx="808175" cy="849867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1140911" y="3010490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Connector 33"/>
            <p:cNvCxnSpPr/>
            <p:nvPr/>
          </p:nvCxnSpPr>
          <p:spPr>
            <a:xfrm>
              <a:off x="1140911" y="3010490"/>
              <a:ext cx="312628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140911" y="3282333"/>
              <a:ext cx="312628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/>
            <p:cNvSpPr/>
            <p:nvPr/>
          </p:nvSpPr>
          <p:spPr>
            <a:xfrm>
              <a:off x="733889" y="2691150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68637" y="2450275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733889" y="2680536"/>
              <a:ext cx="35174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59422" y="2952115"/>
              <a:ext cx="3507778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368637" y="2450275"/>
              <a:ext cx="3898563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68637" y="2711532"/>
              <a:ext cx="3898563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67" name="TextBox 66"/>
              <p:cNvSpPr txBox="1"/>
              <p:nvPr/>
            </p:nvSpPr>
            <p:spPr>
              <a:xfrm>
                <a:off x="3624687" y="5909968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67" name="TextBox 6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4687" y="5909968"/>
                <a:ext cx="1337739" cy="894219"/>
              </a:xfrm>
              <a:prstGeom prst="rect">
                <a:avLst/>
              </a:prstGeom>
              <a:blipFill rotWithShape="0">
                <a:blip r:embed="rId3"/>
                <a:stretch>
                  <a:fillRect r="-16895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TextBox 75"/>
          <p:cNvSpPr txBox="1"/>
          <p:nvPr/>
        </p:nvSpPr>
        <p:spPr>
          <a:xfrm>
            <a:off x="4472549" y="5126660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633517" y="3698304"/>
            <a:ext cx="1856206" cy="910537"/>
            <a:chOff x="6977850" y="4788495"/>
            <a:chExt cx="3026742" cy="910537"/>
          </a:xfrm>
        </p:grpSpPr>
        <p:cxnSp>
          <p:nvCxnSpPr>
            <p:cNvPr id="147" name="Straight Connector 146"/>
            <p:cNvCxnSpPr/>
            <p:nvPr/>
          </p:nvCxnSpPr>
          <p:spPr>
            <a:xfrm>
              <a:off x="7577423" y="5348710"/>
              <a:ext cx="242716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>
              <a:off x="7577423" y="5620553"/>
              <a:ext cx="242716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7261422" y="5018756"/>
              <a:ext cx="27308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7281245" y="5290335"/>
              <a:ext cx="2723347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6977850" y="4788495"/>
              <a:ext cx="3026742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6977850" y="5049752"/>
              <a:ext cx="3026742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5" name="Group 154"/>
          <p:cNvGrpSpPr/>
          <p:nvPr/>
        </p:nvGrpSpPr>
        <p:grpSpPr>
          <a:xfrm>
            <a:off x="7705861" y="3683789"/>
            <a:ext cx="1714718" cy="910537"/>
            <a:chOff x="6977850" y="4788495"/>
            <a:chExt cx="3026742" cy="910537"/>
          </a:xfrm>
        </p:grpSpPr>
        <p:cxnSp>
          <p:nvCxnSpPr>
            <p:cNvPr id="156" name="Straight Connector 155"/>
            <p:cNvCxnSpPr/>
            <p:nvPr/>
          </p:nvCxnSpPr>
          <p:spPr>
            <a:xfrm>
              <a:off x="7577423" y="5348710"/>
              <a:ext cx="242716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>
              <a:off x="7577423" y="5620553"/>
              <a:ext cx="242716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/>
          </p:nvCxnSpPr>
          <p:spPr>
            <a:xfrm>
              <a:off x="7261422" y="5018756"/>
              <a:ext cx="27308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7281245" y="5290335"/>
              <a:ext cx="2723347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>
              <a:off x="6977850" y="4788495"/>
              <a:ext cx="3026742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>
              <a:off x="6977850" y="5049752"/>
              <a:ext cx="3026742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TextBox 164"/>
          <p:cNvSpPr txBox="1"/>
          <p:nvPr/>
        </p:nvSpPr>
        <p:spPr>
          <a:xfrm>
            <a:off x="5707518" y="5132562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6" name="TextBox 165"/>
              <p:cNvSpPr txBox="1"/>
              <p:nvPr/>
            </p:nvSpPr>
            <p:spPr>
              <a:xfrm>
                <a:off x="6769675" y="5896118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166" name="TextBox 16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9675" y="5896118"/>
                <a:ext cx="1337739" cy="894219"/>
              </a:xfrm>
              <a:prstGeom prst="rect">
                <a:avLst/>
              </a:prstGeom>
              <a:blipFill rotWithShape="0">
                <a:blip r:embed="rId4"/>
                <a:stretch>
                  <a:fillRect r="-16895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7" name="TextBox 166"/>
          <p:cNvSpPr txBox="1"/>
          <p:nvPr/>
        </p:nvSpPr>
        <p:spPr>
          <a:xfrm>
            <a:off x="7617537" y="5112810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sp>
        <p:nvSpPr>
          <p:cNvPr id="168" name="TextBox 167"/>
          <p:cNvSpPr txBox="1"/>
          <p:nvPr/>
        </p:nvSpPr>
        <p:spPr>
          <a:xfrm>
            <a:off x="8650619" y="5130583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9" name="TextBox 168"/>
              <p:cNvSpPr txBox="1"/>
              <p:nvPr/>
            </p:nvSpPr>
            <p:spPr>
              <a:xfrm>
                <a:off x="9712776" y="5894139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169" name="TextBox 1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2776" y="5894139"/>
                <a:ext cx="1337739" cy="894219"/>
              </a:xfrm>
              <a:prstGeom prst="rect">
                <a:avLst/>
              </a:prstGeom>
              <a:blipFill rotWithShape="0">
                <a:blip r:embed="rId5"/>
                <a:stretch>
                  <a:fillRect r="-16818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0" name="TextBox 169"/>
          <p:cNvSpPr txBox="1"/>
          <p:nvPr/>
        </p:nvSpPr>
        <p:spPr>
          <a:xfrm>
            <a:off x="10560638" y="5110831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sp>
        <p:nvSpPr>
          <p:cNvPr id="171" name="TextBox 170"/>
          <p:cNvSpPr txBox="1"/>
          <p:nvPr/>
        </p:nvSpPr>
        <p:spPr>
          <a:xfrm>
            <a:off x="2168706" y="3835879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72" name="TextBox 171"/>
          <p:cNvSpPr txBox="1"/>
          <p:nvPr/>
        </p:nvSpPr>
        <p:spPr>
          <a:xfrm>
            <a:off x="5372561" y="3750093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/>
              <a:t>2</a:t>
            </a:r>
          </a:p>
        </p:txBody>
      </p:sp>
      <p:sp>
        <p:nvSpPr>
          <p:cNvPr id="173" name="TextBox 172"/>
          <p:cNvSpPr txBox="1"/>
          <p:nvPr/>
        </p:nvSpPr>
        <p:spPr>
          <a:xfrm>
            <a:off x="8421103" y="3807673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/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595659" y="4085020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74" name="TextBox 173"/>
          <p:cNvSpPr txBox="1"/>
          <p:nvPr/>
        </p:nvSpPr>
        <p:spPr>
          <a:xfrm>
            <a:off x="6649049" y="4085020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75" name="TextBox 174"/>
          <p:cNvSpPr txBox="1"/>
          <p:nvPr/>
        </p:nvSpPr>
        <p:spPr>
          <a:xfrm>
            <a:off x="3536833" y="4140094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2374552" y="1216923"/>
            <a:ext cx="1225554" cy="2806207"/>
            <a:chOff x="2374552" y="41298"/>
            <a:chExt cx="1225554" cy="2806207"/>
          </a:xfrm>
        </p:grpSpPr>
        <p:pic>
          <p:nvPicPr>
            <p:cNvPr id="189" name="Picture 188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374552" y="41298"/>
              <a:ext cx="627446" cy="849867"/>
            </a:xfrm>
            <a:prstGeom prst="rect">
              <a:avLst/>
            </a:prstGeom>
          </p:spPr>
        </p:pic>
        <p:pic>
          <p:nvPicPr>
            <p:cNvPr id="190" name="Picture 189"/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661216" y="300576"/>
              <a:ext cx="627446" cy="849867"/>
            </a:xfrm>
            <a:prstGeom prst="rect">
              <a:avLst/>
            </a:prstGeom>
          </p:spPr>
        </p:pic>
        <p:pic>
          <p:nvPicPr>
            <p:cNvPr id="191" name="Picture 190"/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972660" y="609934"/>
              <a:ext cx="627446" cy="849867"/>
            </a:xfrm>
            <a:prstGeom prst="rect">
              <a:avLst/>
            </a:prstGeom>
          </p:spPr>
        </p:pic>
        <p:cxnSp>
          <p:nvCxnSpPr>
            <p:cNvPr id="181" name="Straight Connector 180"/>
            <p:cNvCxnSpPr/>
            <p:nvPr/>
          </p:nvCxnSpPr>
          <p:spPr>
            <a:xfrm rot="16200000">
              <a:off x="2625889" y="1470559"/>
              <a:ext cx="1560075" cy="173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flipV="1">
              <a:off x="3358171" y="777462"/>
              <a:ext cx="146567" cy="20700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rot="16200000">
              <a:off x="2441493" y="1477402"/>
              <a:ext cx="1755285" cy="37120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rot="16200000">
              <a:off x="2516743" y="1546895"/>
              <a:ext cx="1750445" cy="211577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16200000">
              <a:off x="2281698" y="1499875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>
              <a:off x="2360695" y="1567720"/>
              <a:ext cx="1945454" cy="36493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4" name="Group 353"/>
          <p:cNvGrpSpPr/>
          <p:nvPr/>
        </p:nvGrpSpPr>
        <p:grpSpPr>
          <a:xfrm>
            <a:off x="6114629" y="1941537"/>
            <a:ext cx="511777" cy="2070045"/>
            <a:chOff x="6114629" y="1941537"/>
            <a:chExt cx="511777" cy="2070045"/>
          </a:xfrm>
        </p:grpSpPr>
        <p:cxnSp>
          <p:nvCxnSpPr>
            <p:cNvPr id="199" name="Straight Connector 198"/>
            <p:cNvCxnSpPr/>
            <p:nvPr/>
          </p:nvCxnSpPr>
          <p:spPr>
            <a:xfrm rot="16200000">
              <a:off x="5736406" y="2634636"/>
              <a:ext cx="1560075" cy="173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/>
          </p:nvCxnSpPr>
          <p:spPr>
            <a:xfrm flipV="1">
              <a:off x="6468688" y="1941539"/>
              <a:ext cx="146567" cy="20700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/>
          </p:nvCxnSpPr>
          <p:spPr>
            <a:xfrm rot="16200000">
              <a:off x="5552010" y="2641479"/>
              <a:ext cx="1755285" cy="37120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/>
          </p:nvCxnSpPr>
          <p:spPr>
            <a:xfrm rot="16200000">
              <a:off x="5627260" y="2710972"/>
              <a:ext cx="1750445" cy="211577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/>
          </p:nvCxnSpPr>
          <p:spPr>
            <a:xfrm rot="16200000">
              <a:off x="5392215" y="2663952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/>
          </p:nvCxnSpPr>
          <p:spPr>
            <a:xfrm rot="16200000">
              <a:off x="5471212" y="2731797"/>
              <a:ext cx="1945454" cy="36493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TextBox 214"/>
          <p:cNvSpPr txBox="1"/>
          <p:nvPr/>
        </p:nvSpPr>
        <p:spPr>
          <a:xfrm>
            <a:off x="3426396" y="2777461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/>
              <a:t>2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558413" y="2642250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r>
              <a:rPr lang="en-US" baseline="30000" dirty="0"/>
              <a:t>2</a:t>
            </a:r>
          </a:p>
        </p:txBody>
      </p:sp>
      <p:sp>
        <p:nvSpPr>
          <p:cNvPr id="217" name="TextBox 216"/>
          <p:cNvSpPr txBox="1"/>
          <p:nvPr/>
        </p:nvSpPr>
        <p:spPr>
          <a:xfrm>
            <a:off x="9595278" y="2659037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1006890" y="1064523"/>
            <a:ext cx="1365370" cy="11450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/>
          <p:cNvCxnSpPr/>
          <p:nvPr/>
        </p:nvCxnSpPr>
        <p:spPr>
          <a:xfrm>
            <a:off x="891222" y="1116472"/>
            <a:ext cx="478951" cy="24348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TextBox 31"/>
              <p:cNvSpPr txBox="1"/>
              <p:nvPr/>
            </p:nvSpPr>
            <p:spPr>
              <a:xfrm>
                <a:off x="-16547" y="88829"/>
                <a:ext cx="3931974" cy="10795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Adapt W</a:t>
                </a:r>
                <a:r>
                  <a:rPr lang="en-US" sz="1600" baseline="-25000" dirty="0" smtClean="0"/>
                  <a:t>1</a:t>
                </a:r>
                <a:r>
                  <a:rPr lang="en-US" sz="1600" baseline="30000" dirty="0" smtClean="0"/>
                  <a:t>1</a:t>
                </a:r>
                <a:r>
                  <a:rPr lang="en-US" sz="1600" dirty="0" smtClean="0"/>
                  <a:t> and W</a:t>
                </a:r>
                <a:r>
                  <a:rPr lang="en-US" sz="1600" baseline="-25000" dirty="0" smtClean="0"/>
                  <a:t>2</a:t>
                </a:r>
                <a:r>
                  <a:rPr lang="en-US" sz="1600" baseline="30000" dirty="0" smtClean="0"/>
                  <a:t>1</a:t>
                </a:r>
                <a:r>
                  <a:rPr lang="en-US" sz="1600" dirty="0" smtClean="0"/>
                  <a:t> by minimizing difference!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60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sz="1600" b="0" i="1" baseline="-2500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sz="1600" b="0" i="1" baseline="-25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lim>
                          </m:limLow>
                        </m:fName>
                        <m:e/>
                      </m:func>
                      <m:nary>
                        <m:naryPr>
                          <m:chr m:val="∑"/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6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𝑎𝑚𝑝𝑙𝑒𝑠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16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sz="1600" i="1" baseline="-25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sz="1600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600" i="1" baseline="3000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600" i="1" baseline="-2500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1600" i="1" baseline="-2500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𝑥𝑖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en-US" sz="1600" baseline="30000" dirty="0"/>
                            <m:t>2 </m:t>
                          </m:r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6547" y="88829"/>
                <a:ext cx="3931974" cy="1079591"/>
              </a:xfrm>
              <a:prstGeom prst="rect">
                <a:avLst/>
              </a:prstGeom>
              <a:blipFill rotWithShape="0">
                <a:blip r:embed="rId6"/>
                <a:stretch>
                  <a:fillRect l="-775" t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TextBox 42"/>
          <p:cNvSpPr txBox="1"/>
          <p:nvPr/>
        </p:nvSpPr>
        <p:spPr>
          <a:xfrm>
            <a:off x="4208971" y="96326"/>
            <a:ext cx="7654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This leads to soft decisions, even when neurons encode important info for reconstruction.</a:t>
            </a:r>
          </a:p>
          <a:p>
            <a:r>
              <a:rPr lang="en-US" sz="1600" dirty="0" smtClean="0"/>
              <a:t>No unit will take a specific category related responsibility.</a:t>
            </a:r>
          </a:p>
          <a:p>
            <a:r>
              <a:rPr lang="en-US" sz="1600" dirty="0" smtClean="0">
                <a:sym typeface="Wingdings" panose="05000000000000000000" pitchFamily="2" charset="2"/>
              </a:rPr>
              <a:t> Question: how to constrain the neurons to pick up high level feature responsibility?</a:t>
            </a:r>
            <a:endParaRPr lang="en-US" sz="1600" dirty="0"/>
          </a:p>
        </p:txBody>
      </p:sp>
      <p:grpSp>
        <p:nvGrpSpPr>
          <p:cNvPr id="360" name="Group 359"/>
          <p:cNvGrpSpPr/>
          <p:nvPr/>
        </p:nvGrpSpPr>
        <p:grpSpPr>
          <a:xfrm>
            <a:off x="9070552" y="1951808"/>
            <a:ext cx="522509" cy="2071106"/>
            <a:chOff x="8072251" y="1952024"/>
            <a:chExt cx="522509" cy="2071106"/>
          </a:xfrm>
        </p:grpSpPr>
        <p:cxnSp>
          <p:nvCxnSpPr>
            <p:cNvPr id="213" name="Straight Connector 212"/>
            <p:cNvCxnSpPr/>
            <p:nvPr/>
          </p:nvCxnSpPr>
          <p:spPr>
            <a:xfrm rot="16200000">
              <a:off x="7349837" y="2674438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59" name="Group 358"/>
            <p:cNvGrpSpPr/>
            <p:nvPr/>
          </p:nvGrpSpPr>
          <p:grpSpPr>
            <a:xfrm>
              <a:off x="8212404" y="1953085"/>
              <a:ext cx="382356" cy="2070045"/>
              <a:chOff x="9222777" y="1952125"/>
              <a:chExt cx="382356" cy="2070045"/>
            </a:xfrm>
          </p:grpSpPr>
          <p:cxnSp>
            <p:nvCxnSpPr>
              <p:cNvPr id="209" name="Straight Connector 208"/>
              <p:cNvCxnSpPr/>
              <p:nvPr/>
            </p:nvCxnSpPr>
            <p:spPr>
              <a:xfrm rot="16200000">
                <a:off x="8715133" y="2645224"/>
                <a:ext cx="1560075" cy="17387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/>
              <p:cNvCxnSpPr/>
              <p:nvPr/>
            </p:nvCxnSpPr>
            <p:spPr>
              <a:xfrm flipV="1">
                <a:off x="9447415" y="1952127"/>
                <a:ext cx="146567" cy="207004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/>
              <p:cNvCxnSpPr/>
              <p:nvPr/>
            </p:nvCxnSpPr>
            <p:spPr>
              <a:xfrm rot="16200000">
                <a:off x="8530737" y="2652067"/>
                <a:ext cx="1755285" cy="371205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/>
              <p:cNvCxnSpPr/>
              <p:nvPr/>
            </p:nvCxnSpPr>
            <p:spPr>
              <a:xfrm rot="16200000">
                <a:off x="8605987" y="2721560"/>
                <a:ext cx="1750445" cy="211577"/>
              </a:xfrm>
              <a:prstGeom prst="line">
                <a:avLst/>
              </a:prstGeom>
              <a:ln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/>
              <p:cNvCxnSpPr/>
              <p:nvPr/>
            </p:nvCxnSpPr>
            <p:spPr>
              <a:xfrm rot="16200000">
                <a:off x="8449939" y="2742385"/>
                <a:ext cx="1945454" cy="364935"/>
              </a:xfrm>
              <a:prstGeom prst="line">
                <a:avLst/>
              </a:prstGeom>
              <a:ln>
                <a:solidFill>
                  <a:schemeClr val="accent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0" name="Rectangle 119"/>
          <p:cNvSpPr/>
          <p:nvPr/>
        </p:nvSpPr>
        <p:spPr>
          <a:xfrm>
            <a:off x="9802681" y="32591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9845375" y="34115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9888069" y="35639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/>
          <p:nvPr/>
        </p:nvSpPr>
        <p:spPr>
          <a:xfrm>
            <a:off x="9930762" y="37163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/>
        </p:nvSpPr>
        <p:spPr>
          <a:xfrm>
            <a:off x="9973456" y="38687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10016150" y="40211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10058844" y="41735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/>
        </p:nvSpPr>
        <p:spPr>
          <a:xfrm>
            <a:off x="10101538" y="43259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8" name="Group 357"/>
          <p:cNvGrpSpPr/>
          <p:nvPr/>
        </p:nvGrpSpPr>
        <p:grpSpPr>
          <a:xfrm>
            <a:off x="9068014" y="3261177"/>
            <a:ext cx="478504" cy="1716080"/>
            <a:chOff x="9068014" y="3261177"/>
            <a:chExt cx="478504" cy="1716080"/>
          </a:xfrm>
        </p:grpSpPr>
        <p:sp>
          <p:nvSpPr>
            <p:cNvPr id="112" name="Rectangle 111"/>
            <p:cNvSpPr/>
            <p:nvPr/>
          </p:nvSpPr>
          <p:spPr>
            <a:xfrm>
              <a:off x="9068014" y="32611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9110708" y="34135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9153402" y="35659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9196095" y="37183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9238789" y="38707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9281483" y="40231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9324177" y="41755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9366871" y="43279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9412150" y="4474853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29" name="Straight Connector 128"/>
          <p:cNvCxnSpPr>
            <a:stCxn id="128" idx="0"/>
          </p:cNvCxnSpPr>
          <p:nvPr/>
        </p:nvCxnSpPr>
        <p:spPr>
          <a:xfrm>
            <a:off x="9428608" y="4474853"/>
            <a:ext cx="724496" cy="43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128" idx="2"/>
          </p:cNvCxnSpPr>
          <p:nvPr/>
        </p:nvCxnSpPr>
        <p:spPr>
          <a:xfrm flipV="1">
            <a:off x="9428608" y="4536191"/>
            <a:ext cx="724496" cy="91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tangle 130"/>
          <p:cNvSpPr/>
          <p:nvPr/>
        </p:nvSpPr>
        <p:spPr>
          <a:xfrm>
            <a:off x="10567288" y="32690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/>
          <p:cNvSpPr/>
          <p:nvPr/>
        </p:nvSpPr>
        <p:spPr>
          <a:xfrm>
            <a:off x="10609982" y="34214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0652676" y="35738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10695370" y="37262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10738064" y="38786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/>
        </p:nvSpPr>
        <p:spPr>
          <a:xfrm>
            <a:off x="10780757" y="40310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10823451" y="41834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10866145" y="43358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10156799" y="4472878"/>
            <a:ext cx="32916" cy="1523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/>
          <p:cNvCxnSpPr>
            <a:stCxn id="139" idx="0"/>
          </p:cNvCxnSpPr>
          <p:nvPr/>
        </p:nvCxnSpPr>
        <p:spPr>
          <a:xfrm>
            <a:off x="10173256" y="4472878"/>
            <a:ext cx="724496" cy="43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>
            <a:stCxn id="139" idx="2"/>
          </p:cNvCxnSpPr>
          <p:nvPr/>
        </p:nvCxnSpPr>
        <p:spPr>
          <a:xfrm flipV="1">
            <a:off x="10173256" y="4534216"/>
            <a:ext cx="724496" cy="91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/>
          <p:cNvCxnSpPr/>
          <p:nvPr/>
        </p:nvCxnSpPr>
        <p:spPr>
          <a:xfrm>
            <a:off x="10131162" y="4279203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/>
          <p:nvPr/>
        </p:nvCxnSpPr>
        <p:spPr>
          <a:xfrm>
            <a:off x="10083115" y="4122763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/>
          <p:nvPr/>
        </p:nvCxnSpPr>
        <p:spPr>
          <a:xfrm>
            <a:off x="10032778" y="3976344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/>
          <p:nvPr/>
        </p:nvCxnSpPr>
        <p:spPr>
          <a:xfrm>
            <a:off x="9971192" y="3808433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/>
          <p:cNvCxnSpPr/>
          <p:nvPr/>
        </p:nvCxnSpPr>
        <p:spPr>
          <a:xfrm>
            <a:off x="9921862" y="3652117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/>
          <p:cNvCxnSpPr/>
          <p:nvPr/>
        </p:nvCxnSpPr>
        <p:spPr>
          <a:xfrm>
            <a:off x="9907637" y="3508289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/>
          <p:nvPr/>
        </p:nvCxnSpPr>
        <p:spPr>
          <a:xfrm>
            <a:off x="9858765" y="3352727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2" name="TextBox 351"/>
          <p:cNvSpPr txBox="1"/>
          <p:nvPr/>
        </p:nvSpPr>
        <p:spPr>
          <a:xfrm>
            <a:off x="6766074" y="1379035"/>
            <a:ext cx="1814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LCN maps from prior layer</a:t>
            </a:r>
            <a:endParaRPr lang="en-US" sz="1200" dirty="0"/>
          </a:p>
        </p:txBody>
      </p:sp>
      <p:sp>
        <p:nvSpPr>
          <p:cNvPr id="353" name="TextBox 352"/>
          <p:cNvSpPr txBox="1"/>
          <p:nvPr/>
        </p:nvSpPr>
        <p:spPr>
          <a:xfrm>
            <a:off x="9729182" y="1377308"/>
            <a:ext cx="1814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LCN maps from prior layer</a:t>
            </a:r>
            <a:endParaRPr lang="en-US" sz="1200" dirty="0"/>
          </a:p>
        </p:txBody>
      </p:sp>
      <p:sp>
        <p:nvSpPr>
          <p:cNvPr id="356" name="TextBox 355"/>
          <p:cNvSpPr txBox="1"/>
          <p:nvPr/>
        </p:nvSpPr>
        <p:spPr>
          <a:xfrm>
            <a:off x="269598" y="6216430"/>
            <a:ext cx="12025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Training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95863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/>
      <p:bldP spid="216" grpId="0"/>
      <p:bldP spid="217" grpId="0"/>
      <p:bldP spid="32" grpId="0"/>
      <p:bldP spid="43" grpId="0"/>
      <p:bldP spid="352" grpId="0"/>
      <p:bldP spid="353" grpId="0"/>
      <p:bldP spid="35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roup 342"/>
          <p:cNvGrpSpPr/>
          <p:nvPr/>
        </p:nvGrpSpPr>
        <p:grpSpPr>
          <a:xfrm>
            <a:off x="9273664" y="994135"/>
            <a:ext cx="478504" cy="1716080"/>
            <a:chOff x="5385581" y="1199042"/>
            <a:chExt cx="478504" cy="1716080"/>
          </a:xfrm>
        </p:grpSpPr>
        <p:sp>
          <p:nvSpPr>
            <p:cNvPr id="344" name="Rectangle 343"/>
            <p:cNvSpPr/>
            <p:nvPr/>
          </p:nvSpPr>
          <p:spPr>
            <a:xfrm>
              <a:off x="5385581" y="1199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5428275" y="1351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5470969" y="1503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5513663" y="16562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5556357" y="18086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/>
            <p:cNvSpPr/>
            <p:nvPr/>
          </p:nvSpPr>
          <p:spPr>
            <a:xfrm>
              <a:off x="5599050" y="1961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/>
            <p:cNvSpPr/>
            <p:nvPr/>
          </p:nvSpPr>
          <p:spPr>
            <a:xfrm>
              <a:off x="5641744" y="2113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/>
            <p:cNvSpPr/>
            <p:nvPr/>
          </p:nvSpPr>
          <p:spPr>
            <a:xfrm>
              <a:off x="5684438" y="2265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6307834" y="985620"/>
            <a:ext cx="478504" cy="1716080"/>
            <a:chOff x="5385581" y="1199042"/>
            <a:chExt cx="478504" cy="1716080"/>
          </a:xfrm>
        </p:grpSpPr>
        <p:sp>
          <p:nvSpPr>
            <p:cNvPr id="331" name="Rectangle 330"/>
            <p:cNvSpPr/>
            <p:nvPr/>
          </p:nvSpPr>
          <p:spPr>
            <a:xfrm>
              <a:off x="5385581" y="1199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/>
            <p:cNvSpPr/>
            <p:nvPr/>
          </p:nvSpPr>
          <p:spPr>
            <a:xfrm>
              <a:off x="5428275" y="1351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/>
            <p:cNvSpPr/>
            <p:nvPr/>
          </p:nvSpPr>
          <p:spPr>
            <a:xfrm>
              <a:off x="5470969" y="1503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/>
            <p:cNvSpPr/>
            <p:nvPr/>
          </p:nvSpPr>
          <p:spPr>
            <a:xfrm>
              <a:off x="5513663" y="16562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/>
            <p:cNvSpPr/>
            <p:nvPr/>
          </p:nvSpPr>
          <p:spPr>
            <a:xfrm>
              <a:off x="5556357" y="18086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5599050" y="1961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/>
            <p:cNvSpPr/>
            <p:nvPr/>
          </p:nvSpPr>
          <p:spPr>
            <a:xfrm>
              <a:off x="5641744" y="2113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Rectangle 337"/>
            <p:cNvSpPr/>
            <p:nvPr/>
          </p:nvSpPr>
          <p:spPr>
            <a:xfrm>
              <a:off x="5684438" y="2265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9" name="Group 308"/>
          <p:cNvGrpSpPr/>
          <p:nvPr/>
        </p:nvGrpSpPr>
        <p:grpSpPr>
          <a:xfrm>
            <a:off x="3045458" y="3245375"/>
            <a:ext cx="1977778" cy="1725980"/>
            <a:chOff x="3045458" y="3245375"/>
            <a:chExt cx="1977778" cy="1725980"/>
          </a:xfrm>
        </p:grpSpPr>
        <p:sp>
          <p:nvSpPr>
            <p:cNvPr id="279" name="Rectangle 278"/>
            <p:cNvSpPr/>
            <p:nvPr/>
          </p:nvSpPr>
          <p:spPr>
            <a:xfrm>
              <a:off x="3045458" y="32473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3088152" y="33997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3130846" y="35521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3173539" y="37045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/>
            <p:cNvSpPr/>
            <p:nvPr/>
          </p:nvSpPr>
          <p:spPr>
            <a:xfrm>
              <a:off x="3216233" y="38569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/>
            <p:cNvSpPr/>
            <p:nvPr/>
          </p:nvSpPr>
          <p:spPr>
            <a:xfrm>
              <a:off x="3258927" y="40093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/>
            <p:cNvSpPr/>
            <p:nvPr/>
          </p:nvSpPr>
          <p:spPr>
            <a:xfrm>
              <a:off x="3301621" y="41617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/>
            <p:cNvSpPr/>
            <p:nvPr/>
          </p:nvSpPr>
          <p:spPr>
            <a:xfrm>
              <a:off x="3344315" y="43141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/>
            <p:cNvSpPr/>
            <p:nvPr/>
          </p:nvSpPr>
          <p:spPr>
            <a:xfrm>
              <a:off x="3780125" y="32453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/>
            <p:cNvSpPr/>
            <p:nvPr/>
          </p:nvSpPr>
          <p:spPr>
            <a:xfrm>
              <a:off x="3822819" y="33977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/>
            <p:cNvSpPr/>
            <p:nvPr/>
          </p:nvSpPr>
          <p:spPr>
            <a:xfrm>
              <a:off x="3865513" y="35501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/>
            <p:cNvSpPr/>
            <p:nvPr/>
          </p:nvSpPr>
          <p:spPr>
            <a:xfrm>
              <a:off x="3908206" y="37025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/>
            <p:cNvSpPr/>
            <p:nvPr/>
          </p:nvSpPr>
          <p:spPr>
            <a:xfrm>
              <a:off x="3950900" y="38549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/>
            <p:cNvSpPr/>
            <p:nvPr/>
          </p:nvSpPr>
          <p:spPr>
            <a:xfrm>
              <a:off x="3993594" y="40073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/>
            <p:cNvSpPr/>
            <p:nvPr/>
          </p:nvSpPr>
          <p:spPr>
            <a:xfrm>
              <a:off x="4036288" y="41597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/>
            <p:cNvSpPr/>
            <p:nvPr/>
          </p:nvSpPr>
          <p:spPr>
            <a:xfrm>
              <a:off x="4078982" y="43121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/>
            <p:cNvSpPr/>
            <p:nvPr/>
          </p:nvSpPr>
          <p:spPr>
            <a:xfrm>
              <a:off x="3389594" y="4461029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6" name="Straight Connector 295"/>
            <p:cNvCxnSpPr>
              <a:stCxn id="295" idx="0"/>
            </p:cNvCxnSpPr>
            <p:nvPr/>
          </p:nvCxnSpPr>
          <p:spPr>
            <a:xfrm>
              <a:off x="3406052" y="4461029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>
              <a:stCxn id="295" idx="2"/>
            </p:cNvCxnSpPr>
            <p:nvPr/>
          </p:nvCxnSpPr>
          <p:spPr>
            <a:xfrm flipV="1">
              <a:off x="3406052" y="4522367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8" name="Rectangle 297"/>
            <p:cNvSpPr/>
            <p:nvPr/>
          </p:nvSpPr>
          <p:spPr>
            <a:xfrm>
              <a:off x="4544732" y="32552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Rectangle 298"/>
            <p:cNvSpPr/>
            <p:nvPr/>
          </p:nvSpPr>
          <p:spPr>
            <a:xfrm>
              <a:off x="4587426" y="34076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/>
            <p:cNvSpPr/>
            <p:nvPr/>
          </p:nvSpPr>
          <p:spPr>
            <a:xfrm>
              <a:off x="4630120" y="35600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/>
            <p:cNvSpPr/>
            <p:nvPr/>
          </p:nvSpPr>
          <p:spPr>
            <a:xfrm>
              <a:off x="4672814" y="37124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/>
            <p:cNvSpPr/>
            <p:nvPr/>
          </p:nvSpPr>
          <p:spPr>
            <a:xfrm>
              <a:off x="4715508" y="38648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/>
            <p:cNvSpPr/>
            <p:nvPr/>
          </p:nvSpPr>
          <p:spPr>
            <a:xfrm>
              <a:off x="4758201" y="40172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/>
            <p:cNvSpPr/>
            <p:nvPr/>
          </p:nvSpPr>
          <p:spPr>
            <a:xfrm>
              <a:off x="4800895" y="41696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/>
            <p:cNvSpPr/>
            <p:nvPr/>
          </p:nvSpPr>
          <p:spPr>
            <a:xfrm>
              <a:off x="4843589" y="43220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/>
            <p:cNvSpPr/>
            <p:nvPr/>
          </p:nvSpPr>
          <p:spPr>
            <a:xfrm>
              <a:off x="4134243" y="4459054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/>
            <p:cNvCxnSpPr>
              <a:stCxn id="306" idx="0"/>
            </p:cNvCxnSpPr>
            <p:nvPr/>
          </p:nvCxnSpPr>
          <p:spPr>
            <a:xfrm>
              <a:off x="4150700" y="4459054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stCxn id="306" idx="2"/>
            </p:cNvCxnSpPr>
            <p:nvPr/>
          </p:nvCxnSpPr>
          <p:spPr>
            <a:xfrm flipV="1">
              <a:off x="4150700" y="4520392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2" name="Straight Connector 271"/>
          <p:cNvCxnSpPr/>
          <p:nvPr/>
        </p:nvCxnSpPr>
        <p:spPr>
          <a:xfrm>
            <a:off x="4108606" y="4265379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/>
          <p:cNvCxnSpPr/>
          <p:nvPr/>
        </p:nvCxnSpPr>
        <p:spPr>
          <a:xfrm>
            <a:off x="4060559" y="4108939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/>
          <p:cNvCxnSpPr/>
          <p:nvPr/>
        </p:nvCxnSpPr>
        <p:spPr>
          <a:xfrm>
            <a:off x="4010222" y="3962520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/>
          <p:cNvCxnSpPr/>
          <p:nvPr/>
        </p:nvCxnSpPr>
        <p:spPr>
          <a:xfrm>
            <a:off x="3948636" y="3794609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Connector 275"/>
          <p:cNvCxnSpPr/>
          <p:nvPr/>
        </p:nvCxnSpPr>
        <p:spPr>
          <a:xfrm>
            <a:off x="3899306" y="3638293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/>
          <p:cNvCxnSpPr/>
          <p:nvPr/>
        </p:nvCxnSpPr>
        <p:spPr>
          <a:xfrm>
            <a:off x="3885081" y="3494465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/>
          <p:cNvCxnSpPr/>
          <p:nvPr/>
        </p:nvCxnSpPr>
        <p:spPr>
          <a:xfrm>
            <a:off x="3836209" y="3338903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0" name="Group 309"/>
          <p:cNvGrpSpPr/>
          <p:nvPr/>
        </p:nvGrpSpPr>
        <p:grpSpPr>
          <a:xfrm>
            <a:off x="6148059" y="3255962"/>
            <a:ext cx="1977778" cy="1725980"/>
            <a:chOff x="6148059" y="3255962"/>
            <a:chExt cx="1977778" cy="1725980"/>
          </a:xfrm>
        </p:grpSpPr>
        <p:sp>
          <p:nvSpPr>
            <p:cNvPr id="240" name="Rectangle 239"/>
            <p:cNvSpPr/>
            <p:nvPr/>
          </p:nvSpPr>
          <p:spPr>
            <a:xfrm>
              <a:off x="6148059" y="32579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/>
            <p:cNvSpPr/>
            <p:nvPr/>
          </p:nvSpPr>
          <p:spPr>
            <a:xfrm>
              <a:off x="6190753" y="34103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/>
            <p:cNvSpPr/>
            <p:nvPr/>
          </p:nvSpPr>
          <p:spPr>
            <a:xfrm>
              <a:off x="6233447" y="35627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6276140" y="37151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6318834" y="38675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/>
            <p:cNvSpPr/>
            <p:nvPr/>
          </p:nvSpPr>
          <p:spPr>
            <a:xfrm>
              <a:off x="6361528" y="40199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6404222" y="41723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6446916" y="43247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/>
            <p:cNvSpPr/>
            <p:nvPr/>
          </p:nvSpPr>
          <p:spPr>
            <a:xfrm>
              <a:off x="6882726" y="32559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6925420" y="34083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6968114" y="35607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/>
            <p:cNvSpPr/>
            <p:nvPr/>
          </p:nvSpPr>
          <p:spPr>
            <a:xfrm>
              <a:off x="7010807" y="37131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7053501" y="38655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7096195" y="40179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/>
            <p:cNvSpPr/>
            <p:nvPr/>
          </p:nvSpPr>
          <p:spPr>
            <a:xfrm>
              <a:off x="7138889" y="41703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7181583" y="43227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6492195" y="4471616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7" name="Straight Connector 256"/>
            <p:cNvCxnSpPr>
              <a:stCxn id="256" idx="0"/>
            </p:cNvCxnSpPr>
            <p:nvPr/>
          </p:nvCxnSpPr>
          <p:spPr>
            <a:xfrm>
              <a:off x="6508653" y="4471616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>
              <a:stCxn id="256" idx="2"/>
            </p:cNvCxnSpPr>
            <p:nvPr/>
          </p:nvCxnSpPr>
          <p:spPr>
            <a:xfrm flipV="1">
              <a:off x="6508653" y="4532954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Rectangle 258"/>
            <p:cNvSpPr/>
            <p:nvPr/>
          </p:nvSpPr>
          <p:spPr>
            <a:xfrm>
              <a:off x="7647333" y="32658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/>
            <p:cNvSpPr/>
            <p:nvPr/>
          </p:nvSpPr>
          <p:spPr>
            <a:xfrm>
              <a:off x="7690027" y="34182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/>
            <p:cNvSpPr/>
            <p:nvPr/>
          </p:nvSpPr>
          <p:spPr>
            <a:xfrm>
              <a:off x="7732721" y="35706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7775415" y="37230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/>
            <p:cNvSpPr/>
            <p:nvPr/>
          </p:nvSpPr>
          <p:spPr>
            <a:xfrm>
              <a:off x="7818109" y="38754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7860802" y="40278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7903496" y="41802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/>
            <p:cNvSpPr/>
            <p:nvPr/>
          </p:nvSpPr>
          <p:spPr>
            <a:xfrm>
              <a:off x="7946190" y="43326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/>
            <p:cNvSpPr/>
            <p:nvPr/>
          </p:nvSpPr>
          <p:spPr>
            <a:xfrm>
              <a:off x="7236844" y="4469641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8" name="Straight Connector 267"/>
            <p:cNvCxnSpPr>
              <a:stCxn id="267" idx="0"/>
            </p:cNvCxnSpPr>
            <p:nvPr/>
          </p:nvCxnSpPr>
          <p:spPr>
            <a:xfrm>
              <a:off x="7253301" y="4469641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>
              <a:stCxn id="267" idx="2"/>
            </p:cNvCxnSpPr>
            <p:nvPr/>
          </p:nvCxnSpPr>
          <p:spPr>
            <a:xfrm flipV="1">
              <a:off x="7253301" y="4530979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3" name="Straight Connector 232"/>
          <p:cNvCxnSpPr/>
          <p:nvPr/>
        </p:nvCxnSpPr>
        <p:spPr>
          <a:xfrm>
            <a:off x="7211207" y="4275966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/>
          <p:nvPr/>
        </p:nvCxnSpPr>
        <p:spPr>
          <a:xfrm>
            <a:off x="7163160" y="4119526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/>
          <p:nvPr/>
        </p:nvCxnSpPr>
        <p:spPr>
          <a:xfrm>
            <a:off x="7112823" y="3973107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/>
          <p:cNvCxnSpPr/>
          <p:nvPr/>
        </p:nvCxnSpPr>
        <p:spPr>
          <a:xfrm>
            <a:off x="7051237" y="3805196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/>
          <p:cNvCxnSpPr/>
          <p:nvPr/>
        </p:nvCxnSpPr>
        <p:spPr>
          <a:xfrm>
            <a:off x="7001907" y="3648880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/>
          <p:nvPr/>
        </p:nvCxnSpPr>
        <p:spPr>
          <a:xfrm>
            <a:off x="6987682" y="3505052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/>
          <p:cNvCxnSpPr/>
          <p:nvPr/>
        </p:nvCxnSpPr>
        <p:spPr>
          <a:xfrm>
            <a:off x="6938810" y="3349490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2380" y="5160990"/>
            <a:ext cx="13227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 x 200 x 200 image 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2562530" y="5146412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p:grpSp>
        <p:nvGrpSpPr>
          <p:cNvPr id="5" name="Group 4"/>
          <p:cNvGrpSpPr/>
          <p:nvPr/>
        </p:nvGrpSpPr>
        <p:grpSpPr>
          <a:xfrm>
            <a:off x="269598" y="3501904"/>
            <a:ext cx="3103633" cy="1418503"/>
            <a:chOff x="269598" y="2326279"/>
            <a:chExt cx="3997602" cy="141850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69598" y="2326279"/>
              <a:ext cx="808175" cy="849867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38833" y="2585557"/>
              <a:ext cx="808175" cy="849867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1039985" y="2894915"/>
              <a:ext cx="808175" cy="849867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1140911" y="3010490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Connector 33"/>
            <p:cNvCxnSpPr/>
            <p:nvPr/>
          </p:nvCxnSpPr>
          <p:spPr>
            <a:xfrm>
              <a:off x="1140911" y="3010490"/>
              <a:ext cx="312628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140911" y="3282333"/>
              <a:ext cx="312628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/>
            <p:cNvSpPr/>
            <p:nvPr/>
          </p:nvSpPr>
          <p:spPr>
            <a:xfrm>
              <a:off x="733889" y="2691150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68637" y="2450275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733889" y="2680536"/>
              <a:ext cx="35174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59422" y="2952115"/>
              <a:ext cx="3507778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368637" y="2450275"/>
              <a:ext cx="3898563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68637" y="2711532"/>
              <a:ext cx="3898563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67" name="TextBox 66"/>
              <p:cNvSpPr txBox="1"/>
              <p:nvPr/>
            </p:nvSpPr>
            <p:spPr>
              <a:xfrm>
                <a:off x="3624687" y="5909968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67" name="TextBox 6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4687" y="5909968"/>
                <a:ext cx="1337739" cy="894219"/>
              </a:xfrm>
              <a:prstGeom prst="rect">
                <a:avLst/>
              </a:prstGeom>
              <a:blipFill rotWithShape="0">
                <a:blip r:embed="rId3"/>
                <a:stretch>
                  <a:fillRect r="-16895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TextBox 75"/>
          <p:cNvSpPr txBox="1"/>
          <p:nvPr/>
        </p:nvSpPr>
        <p:spPr>
          <a:xfrm>
            <a:off x="4472549" y="5126660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633517" y="3698304"/>
            <a:ext cx="1856206" cy="910537"/>
            <a:chOff x="6977850" y="4788495"/>
            <a:chExt cx="3026742" cy="910537"/>
          </a:xfrm>
        </p:grpSpPr>
        <p:cxnSp>
          <p:nvCxnSpPr>
            <p:cNvPr id="147" name="Straight Connector 146"/>
            <p:cNvCxnSpPr/>
            <p:nvPr/>
          </p:nvCxnSpPr>
          <p:spPr>
            <a:xfrm>
              <a:off x="7577423" y="5348710"/>
              <a:ext cx="242716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>
              <a:off x="7577423" y="5620553"/>
              <a:ext cx="242716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7261422" y="5018756"/>
              <a:ext cx="27308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7281245" y="5290335"/>
              <a:ext cx="2723347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6977850" y="4788495"/>
              <a:ext cx="3026742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6977850" y="5049752"/>
              <a:ext cx="3026742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5" name="Group 154"/>
          <p:cNvGrpSpPr/>
          <p:nvPr/>
        </p:nvGrpSpPr>
        <p:grpSpPr>
          <a:xfrm>
            <a:off x="7705861" y="3683789"/>
            <a:ext cx="1714718" cy="910537"/>
            <a:chOff x="6977850" y="4788495"/>
            <a:chExt cx="3026742" cy="910537"/>
          </a:xfrm>
        </p:grpSpPr>
        <p:cxnSp>
          <p:nvCxnSpPr>
            <p:cNvPr id="156" name="Straight Connector 155"/>
            <p:cNvCxnSpPr/>
            <p:nvPr/>
          </p:nvCxnSpPr>
          <p:spPr>
            <a:xfrm>
              <a:off x="7577423" y="5348710"/>
              <a:ext cx="242716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>
              <a:off x="7577423" y="5620553"/>
              <a:ext cx="242716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/>
          </p:nvCxnSpPr>
          <p:spPr>
            <a:xfrm>
              <a:off x="7261422" y="5018756"/>
              <a:ext cx="27308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7281245" y="5290335"/>
              <a:ext cx="2723347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>
              <a:off x="6977850" y="4788495"/>
              <a:ext cx="3026742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>
              <a:off x="6977850" y="5049752"/>
              <a:ext cx="3026742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TextBox 164"/>
          <p:cNvSpPr txBox="1"/>
          <p:nvPr/>
        </p:nvSpPr>
        <p:spPr>
          <a:xfrm>
            <a:off x="5707518" y="5132562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6" name="TextBox 165"/>
              <p:cNvSpPr txBox="1"/>
              <p:nvPr/>
            </p:nvSpPr>
            <p:spPr>
              <a:xfrm>
                <a:off x="6769675" y="5896118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166" name="TextBox 16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9675" y="5896118"/>
                <a:ext cx="1337739" cy="894219"/>
              </a:xfrm>
              <a:prstGeom prst="rect">
                <a:avLst/>
              </a:prstGeom>
              <a:blipFill rotWithShape="0">
                <a:blip r:embed="rId4"/>
                <a:stretch>
                  <a:fillRect r="-16895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7" name="TextBox 166"/>
          <p:cNvSpPr txBox="1"/>
          <p:nvPr/>
        </p:nvSpPr>
        <p:spPr>
          <a:xfrm>
            <a:off x="7617537" y="5112810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sp>
        <p:nvSpPr>
          <p:cNvPr id="168" name="TextBox 167"/>
          <p:cNvSpPr txBox="1"/>
          <p:nvPr/>
        </p:nvSpPr>
        <p:spPr>
          <a:xfrm>
            <a:off x="8650619" y="5130583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9" name="TextBox 168"/>
              <p:cNvSpPr txBox="1"/>
              <p:nvPr/>
            </p:nvSpPr>
            <p:spPr>
              <a:xfrm>
                <a:off x="9712776" y="5894139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169" name="TextBox 1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2776" y="5894139"/>
                <a:ext cx="1337739" cy="894219"/>
              </a:xfrm>
              <a:prstGeom prst="rect">
                <a:avLst/>
              </a:prstGeom>
              <a:blipFill rotWithShape="0">
                <a:blip r:embed="rId5"/>
                <a:stretch>
                  <a:fillRect r="-16818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0" name="TextBox 169"/>
          <p:cNvSpPr txBox="1"/>
          <p:nvPr/>
        </p:nvSpPr>
        <p:spPr>
          <a:xfrm>
            <a:off x="10560638" y="5110831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sp>
        <p:nvSpPr>
          <p:cNvPr id="171" name="TextBox 170"/>
          <p:cNvSpPr txBox="1"/>
          <p:nvPr/>
        </p:nvSpPr>
        <p:spPr>
          <a:xfrm>
            <a:off x="2168706" y="3835879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72" name="TextBox 171"/>
          <p:cNvSpPr txBox="1"/>
          <p:nvPr/>
        </p:nvSpPr>
        <p:spPr>
          <a:xfrm>
            <a:off x="5372561" y="3750093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/>
              <a:t>2</a:t>
            </a:r>
          </a:p>
        </p:txBody>
      </p:sp>
      <p:sp>
        <p:nvSpPr>
          <p:cNvPr id="173" name="TextBox 172"/>
          <p:cNvSpPr txBox="1"/>
          <p:nvPr/>
        </p:nvSpPr>
        <p:spPr>
          <a:xfrm>
            <a:off x="8421103" y="3807673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/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595659" y="4085020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74" name="TextBox 173"/>
          <p:cNvSpPr txBox="1"/>
          <p:nvPr/>
        </p:nvSpPr>
        <p:spPr>
          <a:xfrm>
            <a:off x="6649049" y="4085020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75" name="TextBox 174"/>
          <p:cNvSpPr txBox="1"/>
          <p:nvPr/>
        </p:nvSpPr>
        <p:spPr>
          <a:xfrm>
            <a:off x="3536833" y="4140094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2374552" y="1216923"/>
            <a:ext cx="1225554" cy="2806207"/>
            <a:chOff x="2374552" y="41298"/>
            <a:chExt cx="1225554" cy="2806207"/>
          </a:xfrm>
        </p:grpSpPr>
        <p:pic>
          <p:nvPicPr>
            <p:cNvPr id="189" name="Picture 188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374552" y="41298"/>
              <a:ext cx="627446" cy="849867"/>
            </a:xfrm>
            <a:prstGeom prst="rect">
              <a:avLst/>
            </a:prstGeom>
          </p:spPr>
        </p:pic>
        <p:pic>
          <p:nvPicPr>
            <p:cNvPr id="190" name="Picture 189"/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661216" y="300576"/>
              <a:ext cx="627446" cy="849867"/>
            </a:xfrm>
            <a:prstGeom prst="rect">
              <a:avLst/>
            </a:prstGeom>
          </p:spPr>
        </p:pic>
        <p:pic>
          <p:nvPicPr>
            <p:cNvPr id="191" name="Picture 190"/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972660" y="609934"/>
              <a:ext cx="627446" cy="849867"/>
            </a:xfrm>
            <a:prstGeom prst="rect">
              <a:avLst/>
            </a:prstGeom>
          </p:spPr>
        </p:pic>
        <p:cxnSp>
          <p:nvCxnSpPr>
            <p:cNvPr id="181" name="Straight Connector 180"/>
            <p:cNvCxnSpPr/>
            <p:nvPr/>
          </p:nvCxnSpPr>
          <p:spPr>
            <a:xfrm rot="16200000">
              <a:off x="2625889" y="1470559"/>
              <a:ext cx="1560075" cy="173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flipV="1">
              <a:off x="3358171" y="777462"/>
              <a:ext cx="146567" cy="20700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rot="16200000">
              <a:off x="2441493" y="1477402"/>
              <a:ext cx="1755285" cy="37120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rot="16200000">
              <a:off x="2516743" y="1546895"/>
              <a:ext cx="1750445" cy="211577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16200000">
              <a:off x="2281698" y="1499875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>
              <a:off x="2360695" y="1567720"/>
              <a:ext cx="1945454" cy="36493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4" name="Group 353"/>
          <p:cNvGrpSpPr/>
          <p:nvPr/>
        </p:nvGrpSpPr>
        <p:grpSpPr>
          <a:xfrm>
            <a:off x="6114629" y="1941537"/>
            <a:ext cx="511777" cy="2070045"/>
            <a:chOff x="6114629" y="1941537"/>
            <a:chExt cx="511777" cy="2070045"/>
          </a:xfrm>
        </p:grpSpPr>
        <p:cxnSp>
          <p:nvCxnSpPr>
            <p:cNvPr id="199" name="Straight Connector 198"/>
            <p:cNvCxnSpPr/>
            <p:nvPr/>
          </p:nvCxnSpPr>
          <p:spPr>
            <a:xfrm rot="16200000">
              <a:off x="5736406" y="2634636"/>
              <a:ext cx="1560075" cy="173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/>
          </p:nvCxnSpPr>
          <p:spPr>
            <a:xfrm flipV="1">
              <a:off x="6468688" y="1941539"/>
              <a:ext cx="146567" cy="20700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/>
          </p:nvCxnSpPr>
          <p:spPr>
            <a:xfrm rot="16200000">
              <a:off x="5552010" y="2641479"/>
              <a:ext cx="1755285" cy="37120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/>
          </p:nvCxnSpPr>
          <p:spPr>
            <a:xfrm rot="16200000">
              <a:off x="5627260" y="2710972"/>
              <a:ext cx="1750445" cy="211577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/>
          </p:nvCxnSpPr>
          <p:spPr>
            <a:xfrm rot="16200000">
              <a:off x="5392215" y="2663952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/>
          </p:nvCxnSpPr>
          <p:spPr>
            <a:xfrm rot="16200000">
              <a:off x="5471212" y="2731797"/>
              <a:ext cx="1945454" cy="36493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TextBox 214"/>
          <p:cNvSpPr txBox="1"/>
          <p:nvPr/>
        </p:nvSpPr>
        <p:spPr>
          <a:xfrm>
            <a:off x="3426396" y="2777461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/>
              <a:t>2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558413" y="2642250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r>
              <a:rPr lang="en-US" baseline="30000" dirty="0"/>
              <a:t>2</a:t>
            </a:r>
          </a:p>
        </p:txBody>
      </p:sp>
      <p:sp>
        <p:nvSpPr>
          <p:cNvPr id="217" name="TextBox 216"/>
          <p:cNvSpPr txBox="1"/>
          <p:nvPr/>
        </p:nvSpPr>
        <p:spPr>
          <a:xfrm>
            <a:off x="9595278" y="2659037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1006890" y="1064523"/>
            <a:ext cx="1365370" cy="11450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/>
          <p:cNvCxnSpPr/>
          <p:nvPr/>
        </p:nvCxnSpPr>
        <p:spPr>
          <a:xfrm>
            <a:off x="891222" y="1116472"/>
            <a:ext cx="478951" cy="24348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TextBox 31"/>
              <p:cNvSpPr txBox="1"/>
              <p:nvPr/>
            </p:nvSpPr>
            <p:spPr>
              <a:xfrm>
                <a:off x="4865898" y="63196"/>
                <a:ext cx="3931974" cy="10795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Adapt W</a:t>
                </a:r>
                <a:r>
                  <a:rPr lang="en-US" sz="1600" baseline="-25000" dirty="0" smtClean="0"/>
                  <a:t>1</a:t>
                </a:r>
                <a:r>
                  <a:rPr lang="en-US" sz="1600" baseline="30000" dirty="0" smtClean="0"/>
                  <a:t>1</a:t>
                </a:r>
                <a:r>
                  <a:rPr lang="en-US" sz="1600" dirty="0" smtClean="0"/>
                  <a:t> and W</a:t>
                </a:r>
                <a:r>
                  <a:rPr lang="en-US" sz="1600" baseline="-25000" dirty="0" smtClean="0"/>
                  <a:t>2</a:t>
                </a:r>
                <a:r>
                  <a:rPr lang="en-US" sz="1600" baseline="30000" dirty="0" smtClean="0"/>
                  <a:t>1</a:t>
                </a:r>
                <a:r>
                  <a:rPr lang="en-US" sz="1600" dirty="0" smtClean="0"/>
                  <a:t> by minimizing difference!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60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sz="1600" b="0" i="1" baseline="-25000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sz="1600" b="0" i="1" baseline="-25000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lim>
                          </m:limLow>
                        </m:fName>
                        <m:e/>
                      </m:func>
                      <m:nary>
                        <m:naryPr>
                          <m:chr m:val="∑"/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1600" i="1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𝑎𝑚𝑝𝑙𝑒𝑠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en-US" sz="1600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sz="1600" i="1" baseline="-2500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sz="1600" i="1" baseline="-250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600" i="1" baseline="3000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1600" i="1" baseline="-2500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1600" i="1" baseline="-2500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𝑥𝑖</m:t>
                              </m:r>
                            </m:e>
                          </m:d>
                          <m:r>
                            <m:rPr>
                              <m:nor/>
                            </m:rPr>
                            <a:rPr lang="en-US" sz="1600" baseline="30000" dirty="0"/>
                            <m:t>2 </m:t>
                          </m:r>
                        </m:e>
                      </m:nary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65898" y="63196"/>
                <a:ext cx="3931974" cy="1079591"/>
              </a:xfrm>
              <a:prstGeom prst="rect">
                <a:avLst/>
              </a:prstGeom>
              <a:blipFill rotWithShape="0">
                <a:blip r:embed="rId6"/>
                <a:stretch>
                  <a:fillRect l="-775" t="-16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3" name="TextBox 42"/>
          <p:cNvSpPr txBox="1"/>
          <p:nvPr/>
        </p:nvSpPr>
        <p:spPr>
          <a:xfrm>
            <a:off x="4208971" y="96326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 smtClean="0"/>
          </a:p>
          <a:p>
            <a:endParaRPr lang="en-US" sz="1600" dirty="0"/>
          </a:p>
        </p:txBody>
      </p:sp>
      <p:grpSp>
        <p:nvGrpSpPr>
          <p:cNvPr id="355" name="Group 354"/>
          <p:cNvGrpSpPr/>
          <p:nvPr/>
        </p:nvGrpSpPr>
        <p:grpSpPr>
          <a:xfrm>
            <a:off x="9068014" y="1952125"/>
            <a:ext cx="537119" cy="2263132"/>
            <a:chOff x="9068014" y="1952125"/>
            <a:chExt cx="537119" cy="2263132"/>
          </a:xfrm>
        </p:grpSpPr>
        <p:cxnSp>
          <p:nvCxnSpPr>
            <p:cNvPr id="209" name="Straight Connector 208"/>
            <p:cNvCxnSpPr/>
            <p:nvPr/>
          </p:nvCxnSpPr>
          <p:spPr>
            <a:xfrm rot="16200000">
              <a:off x="8715133" y="2645224"/>
              <a:ext cx="1560075" cy="173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 flipV="1">
              <a:off x="9447415" y="1952127"/>
              <a:ext cx="146567" cy="20700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rot="16200000">
              <a:off x="8530737" y="2652067"/>
              <a:ext cx="1755285" cy="37120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 rot="16200000">
              <a:off x="8605987" y="2721560"/>
              <a:ext cx="1750445" cy="211577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rot="16200000">
              <a:off x="8370942" y="2674540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 rot="16200000">
              <a:off x="8449939" y="2742385"/>
              <a:ext cx="1945454" cy="36493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Rectangle 111"/>
            <p:cNvSpPr/>
            <p:nvPr/>
          </p:nvSpPr>
          <p:spPr>
            <a:xfrm>
              <a:off x="9068014" y="32611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9110708" y="34135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9153402" y="35659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Rectangle 114"/>
          <p:cNvSpPr/>
          <p:nvPr/>
        </p:nvSpPr>
        <p:spPr>
          <a:xfrm>
            <a:off x="9196095" y="37183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9238789" y="38707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/>
          <p:cNvSpPr/>
          <p:nvPr/>
        </p:nvSpPr>
        <p:spPr>
          <a:xfrm>
            <a:off x="9281483" y="40231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/>
        </p:nvSpPr>
        <p:spPr>
          <a:xfrm>
            <a:off x="9324177" y="41755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9366871" y="43279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/>
          <p:nvPr/>
        </p:nvSpPr>
        <p:spPr>
          <a:xfrm>
            <a:off x="9802681" y="32591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9845375" y="34115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9888069" y="35639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/>
          <p:nvPr/>
        </p:nvSpPr>
        <p:spPr>
          <a:xfrm>
            <a:off x="9930762" y="37163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/>
        </p:nvSpPr>
        <p:spPr>
          <a:xfrm>
            <a:off x="9973456" y="38687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10016150" y="40211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10058844" y="41735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/>
        </p:nvSpPr>
        <p:spPr>
          <a:xfrm>
            <a:off x="10101538" y="43259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9412150" y="4474853"/>
            <a:ext cx="32916" cy="1523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Connector 128"/>
          <p:cNvCxnSpPr>
            <a:stCxn id="128" idx="0"/>
          </p:cNvCxnSpPr>
          <p:nvPr/>
        </p:nvCxnSpPr>
        <p:spPr>
          <a:xfrm>
            <a:off x="9428608" y="4474853"/>
            <a:ext cx="724496" cy="43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128" idx="2"/>
          </p:cNvCxnSpPr>
          <p:nvPr/>
        </p:nvCxnSpPr>
        <p:spPr>
          <a:xfrm flipV="1">
            <a:off x="9428608" y="4536191"/>
            <a:ext cx="724496" cy="91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tangle 130"/>
          <p:cNvSpPr/>
          <p:nvPr/>
        </p:nvSpPr>
        <p:spPr>
          <a:xfrm>
            <a:off x="10567288" y="32690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/>
          <p:cNvSpPr/>
          <p:nvPr/>
        </p:nvSpPr>
        <p:spPr>
          <a:xfrm>
            <a:off x="10609982" y="34214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0652676" y="35738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10695370" y="37262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10738064" y="38786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/>
        </p:nvSpPr>
        <p:spPr>
          <a:xfrm>
            <a:off x="10780757" y="40310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10823451" y="41834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10866145" y="43358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10156799" y="4472878"/>
            <a:ext cx="32916" cy="1523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/>
          <p:cNvCxnSpPr>
            <a:stCxn id="139" idx="0"/>
          </p:cNvCxnSpPr>
          <p:nvPr/>
        </p:nvCxnSpPr>
        <p:spPr>
          <a:xfrm>
            <a:off x="10173256" y="4472878"/>
            <a:ext cx="724496" cy="43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>
            <a:stCxn id="139" idx="2"/>
          </p:cNvCxnSpPr>
          <p:nvPr/>
        </p:nvCxnSpPr>
        <p:spPr>
          <a:xfrm flipV="1">
            <a:off x="10173256" y="4534216"/>
            <a:ext cx="724496" cy="91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/>
          <p:cNvCxnSpPr/>
          <p:nvPr/>
        </p:nvCxnSpPr>
        <p:spPr>
          <a:xfrm>
            <a:off x="10131162" y="4279203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/>
          <p:nvPr/>
        </p:nvCxnSpPr>
        <p:spPr>
          <a:xfrm>
            <a:off x="10083115" y="4122763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/>
          <p:nvPr/>
        </p:nvCxnSpPr>
        <p:spPr>
          <a:xfrm>
            <a:off x="10032778" y="3976344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/>
          <p:nvPr/>
        </p:nvCxnSpPr>
        <p:spPr>
          <a:xfrm>
            <a:off x="9971192" y="3808433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/>
          <p:cNvCxnSpPr/>
          <p:nvPr/>
        </p:nvCxnSpPr>
        <p:spPr>
          <a:xfrm>
            <a:off x="9921862" y="3652117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/>
          <p:cNvCxnSpPr/>
          <p:nvPr/>
        </p:nvCxnSpPr>
        <p:spPr>
          <a:xfrm>
            <a:off x="9907637" y="3508289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/>
          <p:nvPr/>
        </p:nvCxnSpPr>
        <p:spPr>
          <a:xfrm>
            <a:off x="9858765" y="3352727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2" name="TextBox 351"/>
          <p:cNvSpPr txBox="1"/>
          <p:nvPr/>
        </p:nvSpPr>
        <p:spPr>
          <a:xfrm>
            <a:off x="6766074" y="1379035"/>
            <a:ext cx="1814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LCN maps from prior layer</a:t>
            </a:r>
            <a:endParaRPr lang="en-US" sz="1200" dirty="0"/>
          </a:p>
        </p:txBody>
      </p:sp>
      <p:sp>
        <p:nvSpPr>
          <p:cNvPr id="353" name="TextBox 352"/>
          <p:cNvSpPr txBox="1"/>
          <p:nvPr/>
        </p:nvSpPr>
        <p:spPr>
          <a:xfrm>
            <a:off x="9729182" y="1377308"/>
            <a:ext cx="1814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LCN maps from prior layer</a:t>
            </a:r>
            <a:endParaRPr lang="en-US" sz="1200" dirty="0"/>
          </a:p>
        </p:txBody>
      </p:sp>
      <p:sp>
        <p:nvSpPr>
          <p:cNvPr id="356" name="TextBox 355"/>
          <p:cNvSpPr txBox="1"/>
          <p:nvPr/>
        </p:nvSpPr>
        <p:spPr>
          <a:xfrm>
            <a:off x="269598" y="6216430"/>
            <a:ext cx="12025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Training</a:t>
            </a:r>
            <a:endParaRPr lang="en-US" sz="2400" b="1" dirty="0"/>
          </a:p>
        </p:txBody>
      </p:sp>
      <p:sp>
        <p:nvSpPr>
          <p:cNvPr id="224" name="TextBox 223"/>
          <p:cNvSpPr txBox="1"/>
          <p:nvPr/>
        </p:nvSpPr>
        <p:spPr>
          <a:xfrm>
            <a:off x="314334" y="83706"/>
            <a:ext cx="44930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Forward through entire network</a:t>
            </a:r>
          </a:p>
          <a:p>
            <a:pPr marL="342900" indent="-342900">
              <a:buAutoNum type="arabicPeriod"/>
            </a:pPr>
            <a:r>
              <a:rPr lang="en-US" dirty="0" smtClean="0"/>
              <a:t>Compute all contributions to cost function</a:t>
            </a:r>
          </a:p>
          <a:p>
            <a:pPr marL="342900" indent="-342900">
              <a:buAutoNum type="arabicPeriod"/>
            </a:pPr>
            <a:r>
              <a:rPr lang="en-US" dirty="0" err="1" smtClean="0"/>
              <a:t>Backpropagate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700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Reading Group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Goal: understand what’s going on in the research community.</a:t>
            </a:r>
          </a:p>
          <a:p>
            <a:r>
              <a:rPr lang="en-US" sz="2000" dirty="0" smtClean="0"/>
              <a:t>Means: read papers from other researchers and discuss with others in order to better understand.</a:t>
            </a:r>
          </a:p>
          <a:p>
            <a:endParaRPr lang="en-US" sz="2000" dirty="0"/>
          </a:p>
          <a:p>
            <a:r>
              <a:rPr lang="en-US" sz="2000" dirty="0" smtClean="0"/>
              <a:t>You are supposed to read the paper before the reading group event.</a:t>
            </a:r>
          </a:p>
          <a:p>
            <a:r>
              <a:rPr lang="en-US" sz="2000" dirty="0" smtClean="0"/>
              <a:t>You come with your level of understanding, questions, comments, …</a:t>
            </a:r>
          </a:p>
          <a:p>
            <a:r>
              <a:rPr lang="en-US" sz="2000" dirty="0" smtClean="0"/>
              <a:t>A reading group should be participative &amp; interactive.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7686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roup 342"/>
          <p:cNvGrpSpPr/>
          <p:nvPr/>
        </p:nvGrpSpPr>
        <p:grpSpPr>
          <a:xfrm>
            <a:off x="9273664" y="994135"/>
            <a:ext cx="478504" cy="1716080"/>
            <a:chOff x="5385581" y="1199042"/>
            <a:chExt cx="478504" cy="1716080"/>
          </a:xfrm>
        </p:grpSpPr>
        <p:sp>
          <p:nvSpPr>
            <p:cNvPr id="344" name="Rectangle 343"/>
            <p:cNvSpPr/>
            <p:nvPr/>
          </p:nvSpPr>
          <p:spPr>
            <a:xfrm>
              <a:off x="5385581" y="1199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5428275" y="1351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5470969" y="1503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5513663" y="16562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5556357" y="18086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/>
            <p:cNvSpPr/>
            <p:nvPr/>
          </p:nvSpPr>
          <p:spPr>
            <a:xfrm>
              <a:off x="5599050" y="1961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/>
            <p:cNvSpPr/>
            <p:nvPr/>
          </p:nvSpPr>
          <p:spPr>
            <a:xfrm>
              <a:off x="5641744" y="2113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/>
            <p:cNvSpPr/>
            <p:nvPr/>
          </p:nvSpPr>
          <p:spPr>
            <a:xfrm>
              <a:off x="5684438" y="2265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6307834" y="985620"/>
            <a:ext cx="478504" cy="1716080"/>
            <a:chOff x="5385581" y="1199042"/>
            <a:chExt cx="478504" cy="1716080"/>
          </a:xfrm>
        </p:grpSpPr>
        <p:sp>
          <p:nvSpPr>
            <p:cNvPr id="331" name="Rectangle 330"/>
            <p:cNvSpPr/>
            <p:nvPr/>
          </p:nvSpPr>
          <p:spPr>
            <a:xfrm>
              <a:off x="5385581" y="1199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/>
            <p:cNvSpPr/>
            <p:nvPr/>
          </p:nvSpPr>
          <p:spPr>
            <a:xfrm>
              <a:off x="5428275" y="1351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/>
            <p:cNvSpPr/>
            <p:nvPr/>
          </p:nvSpPr>
          <p:spPr>
            <a:xfrm>
              <a:off x="5470969" y="1503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/>
            <p:cNvSpPr/>
            <p:nvPr/>
          </p:nvSpPr>
          <p:spPr>
            <a:xfrm>
              <a:off x="5513663" y="16562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/>
            <p:cNvSpPr/>
            <p:nvPr/>
          </p:nvSpPr>
          <p:spPr>
            <a:xfrm>
              <a:off x="5556357" y="18086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5599050" y="1961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/>
            <p:cNvSpPr/>
            <p:nvPr/>
          </p:nvSpPr>
          <p:spPr>
            <a:xfrm>
              <a:off x="5641744" y="2113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Rectangle 337"/>
            <p:cNvSpPr/>
            <p:nvPr/>
          </p:nvSpPr>
          <p:spPr>
            <a:xfrm>
              <a:off x="5684438" y="2265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9" name="Group 308"/>
          <p:cNvGrpSpPr/>
          <p:nvPr/>
        </p:nvGrpSpPr>
        <p:grpSpPr>
          <a:xfrm>
            <a:off x="3045458" y="3245375"/>
            <a:ext cx="1977778" cy="1725980"/>
            <a:chOff x="3045458" y="3245375"/>
            <a:chExt cx="1977778" cy="1725980"/>
          </a:xfrm>
        </p:grpSpPr>
        <p:sp>
          <p:nvSpPr>
            <p:cNvPr id="279" name="Rectangle 278"/>
            <p:cNvSpPr/>
            <p:nvPr/>
          </p:nvSpPr>
          <p:spPr>
            <a:xfrm>
              <a:off x="3045458" y="32473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3088152" y="33997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3130846" y="35521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3173539" y="37045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/>
            <p:cNvSpPr/>
            <p:nvPr/>
          </p:nvSpPr>
          <p:spPr>
            <a:xfrm>
              <a:off x="3216233" y="38569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/>
            <p:cNvSpPr/>
            <p:nvPr/>
          </p:nvSpPr>
          <p:spPr>
            <a:xfrm>
              <a:off x="3258927" y="40093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/>
            <p:cNvSpPr/>
            <p:nvPr/>
          </p:nvSpPr>
          <p:spPr>
            <a:xfrm>
              <a:off x="3301621" y="41617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/>
            <p:cNvSpPr/>
            <p:nvPr/>
          </p:nvSpPr>
          <p:spPr>
            <a:xfrm>
              <a:off x="3344315" y="43141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/>
            <p:cNvSpPr/>
            <p:nvPr/>
          </p:nvSpPr>
          <p:spPr>
            <a:xfrm>
              <a:off x="3780125" y="32453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/>
            <p:cNvSpPr/>
            <p:nvPr/>
          </p:nvSpPr>
          <p:spPr>
            <a:xfrm>
              <a:off x="3822819" y="33977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/>
            <p:cNvSpPr/>
            <p:nvPr/>
          </p:nvSpPr>
          <p:spPr>
            <a:xfrm>
              <a:off x="3865513" y="35501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/>
            <p:cNvSpPr/>
            <p:nvPr/>
          </p:nvSpPr>
          <p:spPr>
            <a:xfrm>
              <a:off x="3908206" y="37025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/>
            <p:cNvSpPr/>
            <p:nvPr/>
          </p:nvSpPr>
          <p:spPr>
            <a:xfrm>
              <a:off x="3950900" y="38549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/>
            <p:cNvSpPr/>
            <p:nvPr/>
          </p:nvSpPr>
          <p:spPr>
            <a:xfrm>
              <a:off x="3993594" y="40073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/>
            <p:cNvSpPr/>
            <p:nvPr/>
          </p:nvSpPr>
          <p:spPr>
            <a:xfrm>
              <a:off x="4036288" y="41597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/>
            <p:cNvSpPr/>
            <p:nvPr/>
          </p:nvSpPr>
          <p:spPr>
            <a:xfrm>
              <a:off x="4078982" y="43121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/>
            <p:cNvSpPr/>
            <p:nvPr/>
          </p:nvSpPr>
          <p:spPr>
            <a:xfrm>
              <a:off x="3389594" y="4461029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6" name="Straight Connector 295"/>
            <p:cNvCxnSpPr>
              <a:stCxn id="295" idx="0"/>
            </p:cNvCxnSpPr>
            <p:nvPr/>
          </p:nvCxnSpPr>
          <p:spPr>
            <a:xfrm>
              <a:off x="3406052" y="4461029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>
              <a:stCxn id="295" idx="2"/>
            </p:cNvCxnSpPr>
            <p:nvPr/>
          </p:nvCxnSpPr>
          <p:spPr>
            <a:xfrm flipV="1">
              <a:off x="3406052" y="4522367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8" name="Rectangle 297"/>
            <p:cNvSpPr/>
            <p:nvPr/>
          </p:nvSpPr>
          <p:spPr>
            <a:xfrm>
              <a:off x="4544732" y="32552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Rectangle 298"/>
            <p:cNvSpPr/>
            <p:nvPr/>
          </p:nvSpPr>
          <p:spPr>
            <a:xfrm>
              <a:off x="4587426" y="34076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/>
            <p:cNvSpPr/>
            <p:nvPr/>
          </p:nvSpPr>
          <p:spPr>
            <a:xfrm>
              <a:off x="4630120" y="35600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/>
            <p:cNvSpPr/>
            <p:nvPr/>
          </p:nvSpPr>
          <p:spPr>
            <a:xfrm>
              <a:off x="4672814" y="37124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/>
            <p:cNvSpPr/>
            <p:nvPr/>
          </p:nvSpPr>
          <p:spPr>
            <a:xfrm>
              <a:off x="4715508" y="38648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/>
            <p:cNvSpPr/>
            <p:nvPr/>
          </p:nvSpPr>
          <p:spPr>
            <a:xfrm>
              <a:off x="4758201" y="40172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/>
            <p:cNvSpPr/>
            <p:nvPr/>
          </p:nvSpPr>
          <p:spPr>
            <a:xfrm>
              <a:off x="4800895" y="41696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/>
            <p:cNvSpPr/>
            <p:nvPr/>
          </p:nvSpPr>
          <p:spPr>
            <a:xfrm>
              <a:off x="4843589" y="43220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/>
            <p:cNvSpPr/>
            <p:nvPr/>
          </p:nvSpPr>
          <p:spPr>
            <a:xfrm>
              <a:off x="4134243" y="4459054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/>
            <p:cNvCxnSpPr>
              <a:stCxn id="306" idx="0"/>
            </p:cNvCxnSpPr>
            <p:nvPr/>
          </p:nvCxnSpPr>
          <p:spPr>
            <a:xfrm>
              <a:off x="4150700" y="4459054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stCxn id="306" idx="2"/>
            </p:cNvCxnSpPr>
            <p:nvPr/>
          </p:nvCxnSpPr>
          <p:spPr>
            <a:xfrm flipV="1">
              <a:off x="4150700" y="4520392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2" name="Straight Connector 271"/>
          <p:cNvCxnSpPr/>
          <p:nvPr/>
        </p:nvCxnSpPr>
        <p:spPr>
          <a:xfrm>
            <a:off x="4108606" y="4265379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/>
          <p:cNvCxnSpPr/>
          <p:nvPr/>
        </p:nvCxnSpPr>
        <p:spPr>
          <a:xfrm>
            <a:off x="4060559" y="4108939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/>
          <p:cNvCxnSpPr/>
          <p:nvPr/>
        </p:nvCxnSpPr>
        <p:spPr>
          <a:xfrm>
            <a:off x="4010222" y="3962520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/>
          <p:cNvCxnSpPr/>
          <p:nvPr/>
        </p:nvCxnSpPr>
        <p:spPr>
          <a:xfrm>
            <a:off x="3948636" y="3794609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Connector 275"/>
          <p:cNvCxnSpPr/>
          <p:nvPr/>
        </p:nvCxnSpPr>
        <p:spPr>
          <a:xfrm>
            <a:off x="3899306" y="3638293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/>
          <p:cNvCxnSpPr/>
          <p:nvPr/>
        </p:nvCxnSpPr>
        <p:spPr>
          <a:xfrm>
            <a:off x="3885081" y="3494465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/>
          <p:cNvCxnSpPr/>
          <p:nvPr/>
        </p:nvCxnSpPr>
        <p:spPr>
          <a:xfrm>
            <a:off x="3836209" y="3338903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0" name="Group 309"/>
          <p:cNvGrpSpPr/>
          <p:nvPr/>
        </p:nvGrpSpPr>
        <p:grpSpPr>
          <a:xfrm>
            <a:off x="6148059" y="3255962"/>
            <a:ext cx="1977778" cy="1725980"/>
            <a:chOff x="6148059" y="3255962"/>
            <a:chExt cx="1977778" cy="1725980"/>
          </a:xfrm>
        </p:grpSpPr>
        <p:sp>
          <p:nvSpPr>
            <p:cNvPr id="240" name="Rectangle 239"/>
            <p:cNvSpPr/>
            <p:nvPr/>
          </p:nvSpPr>
          <p:spPr>
            <a:xfrm>
              <a:off x="6148059" y="32579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/>
            <p:cNvSpPr/>
            <p:nvPr/>
          </p:nvSpPr>
          <p:spPr>
            <a:xfrm>
              <a:off x="6190753" y="34103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/>
            <p:cNvSpPr/>
            <p:nvPr/>
          </p:nvSpPr>
          <p:spPr>
            <a:xfrm>
              <a:off x="6233447" y="35627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6276140" y="37151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6318834" y="38675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/>
            <p:cNvSpPr/>
            <p:nvPr/>
          </p:nvSpPr>
          <p:spPr>
            <a:xfrm>
              <a:off x="6361528" y="40199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6404222" y="41723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6446916" y="43247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/>
            <p:cNvSpPr/>
            <p:nvPr/>
          </p:nvSpPr>
          <p:spPr>
            <a:xfrm>
              <a:off x="6882726" y="32559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6925420" y="34083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6968114" y="35607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/>
            <p:cNvSpPr/>
            <p:nvPr/>
          </p:nvSpPr>
          <p:spPr>
            <a:xfrm>
              <a:off x="7010807" y="37131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7053501" y="38655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7096195" y="40179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/>
            <p:cNvSpPr/>
            <p:nvPr/>
          </p:nvSpPr>
          <p:spPr>
            <a:xfrm>
              <a:off x="7138889" y="41703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7181583" y="43227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6492195" y="4471616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7" name="Straight Connector 256"/>
            <p:cNvCxnSpPr>
              <a:stCxn id="256" idx="0"/>
            </p:cNvCxnSpPr>
            <p:nvPr/>
          </p:nvCxnSpPr>
          <p:spPr>
            <a:xfrm>
              <a:off x="6508653" y="4471616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>
              <a:stCxn id="256" idx="2"/>
            </p:cNvCxnSpPr>
            <p:nvPr/>
          </p:nvCxnSpPr>
          <p:spPr>
            <a:xfrm flipV="1">
              <a:off x="6508653" y="4532954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Rectangle 258"/>
            <p:cNvSpPr/>
            <p:nvPr/>
          </p:nvSpPr>
          <p:spPr>
            <a:xfrm>
              <a:off x="7647333" y="32658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/>
            <p:cNvSpPr/>
            <p:nvPr/>
          </p:nvSpPr>
          <p:spPr>
            <a:xfrm>
              <a:off x="7690027" y="34182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/>
            <p:cNvSpPr/>
            <p:nvPr/>
          </p:nvSpPr>
          <p:spPr>
            <a:xfrm>
              <a:off x="7732721" y="35706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7775415" y="37230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/>
            <p:cNvSpPr/>
            <p:nvPr/>
          </p:nvSpPr>
          <p:spPr>
            <a:xfrm>
              <a:off x="7818109" y="38754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7860802" y="40278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7903496" y="41802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/>
            <p:cNvSpPr/>
            <p:nvPr/>
          </p:nvSpPr>
          <p:spPr>
            <a:xfrm>
              <a:off x="7946190" y="43326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/>
            <p:cNvSpPr/>
            <p:nvPr/>
          </p:nvSpPr>
          <p:spPr>
            <a:xfrm>
              <a:off x="7236844" y="4469641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8" name="Straight Connector 267"/>
            <p:cNvCxnSpPr>
              <a:stCxn id="267" idx="0"/>
            </p:cNvCxnSpPr>
            <p:nvPr/>
          </p:nvCxnSpPr>
          <p:spPr>
            <a:xfrm>
              <a:off x="7253301" y="4469641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>
              <a:stCxn id="267" idx="2"/>
            </p:cNvCxnSpPr>
            <p:nvPr/>
          </p:nvCxnSpPr>
          <p:spPr>
            <a:xfrm flipV="1">
              <a:off x="7253301" y="4530979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3" name="Straight Connector 232"/>
          <p:cNvCxnSpPr/>
          <p:nvPr/>
        </p:nvCxnSpPr>
        <p:spPr>
          <a:xfrm>
            <a:off x="7211207" y="4275966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/>
          <p:nvPr/>
        </p:nvCxnSpPr>
        <p:spPr>
          <a:xfrm>
            <a:off x="7163160" y="4119526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/>
          <p:nvPr/>
        </p:nvCxnSpPr>
        <p:spPr>
          <a:xfrm>
            <a:off x="7112823" y="3973107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/>
          <p:cNvCxnSpPr/>
          <p:nvPr/>
        </p:nvCxnSpPr>
        <p:spPr>
          <a:xfrm>
            <a:off x="7051237" y="3805196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/>
          <p:cNvCxnSpPr/>
          <p:nvPr/>
        </p:nvCxnSpPr>
        <p:spPr>
          <a:xfrm>
            <a:off x="7001907" y="3648880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/>
          <p:nvPr/>
        </p:nvCxnSpPr>
        <p:spPr>
          <a:xfrm>
            <a:off x="6987682" y="3505052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/>
          <p:cNvCxnSpPr/>
          <p:nvPr/>
        </p:nvCxnSpPr>
        <p:spPr>
          <a:xfrm>
            <a:off x="6938810" y="3349490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2380" y="5160990"/>
            <a:ext cx="13227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 x 200 x 200 image 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2562530" y="5146412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p:grpSp>
        <p:nvGrpSpPr>
          <p:cNvPr id="5" name="Group 4"/>
          <p:cNvGrpSpPr/>
          <p:nvPr/>
        </p:nvGrpSpPr>
        <p:grpSpPr>
          <a:xfrm>
            <a:off x="269598" y="3501904"/>
            <a:ext cx="3103633" cy="1418503"/>
            <a:chOff x="269598" y="2326279"/>
            <a:chExt cx="3997602" cy="141850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69598" y="2326279"/>
              <a:ext cx="808175" cy="849867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38833" y="2585557"/>
              <a:ext cx="808175" cy="849867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1039985" y="2894915"/>
              <a:ext cx="808175" cy="849867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1140911" y="3010490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Connector 33"/>
            <p:cNvCxnSpPr/>
            <p:nvPr/>
          </p:nvCxnSpPr>
          <p:spPr>
            <a:xfrm>
              <a:off x="1140911" y="3010490"/>
              <a:ext cx="312628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140911" y="3282333"/>
              <a:ext cx="312628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/>
            <p:cNvSpPr/>
            <p:nvPr/>
          </p:nvSpPr>
          <p:spPr>
            <a:xfrm>
              <a:off x="733889" y="2691150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68637" y="2450275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733889" y="2680536"/>
              <a:ext cx="35174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59422" y="2952115"/>
              <a:ext cx="3507778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368637" y="2450275"/>
              <a:ext cx="3898563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68637" y="2711532"/>
              <a:ext cx="3898563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67" name="TextBox 66"/>
              <p:cNvSpPr txBox="1"/>
              <p:nvPr/>
            </p:nvSpPr>
            <p:spPr>
              <a:xfrm>
                <a:off x="3624687" y="5909968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67" name="TextBox 6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4687" y="5909968"/>
                <a:ext cx="1337739" cy="894219"/>
              </a:xfrm>
              <a:prstGeom prst="rect">
                <a:avLst/>
              </a:prstGeom>
              <a:blipFill rotWithShape="0">
                <a:blip r:embed="rId3"/>
                <a:stretch>
                  <a:fillRect r="-16895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TextBox 75"/>
          <p:cNvSpPr txBox="1"/>
          <p:nvPr/>
        </p:nvSpPr>
        <p:spPr>
          <a:xfrm>
            <a:off x="4472549" y="5126660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633517" y="3698304"/>
            <a:ext cx="1856206" cy="910537"/>
            <a:chOff x="6977850" y="4788495"/>
            <a:chExt cx="3026742" cy="910537"/>
          </a:xfrm>
        </p:grpSpPr>
        <p:cxnSp>
          <p:nvCxnSpPr>
            <p:cNvPr id="147" name="Straight Connector 146"/>
            <p:cNvCxnSpPr/>
            <p:nvPr/>
          </p:nvCxnSpPr>
          <p:spPr>
            <a:xfrm>
              <a:off x="7577423" y="5348710"/>
              <a:ext cx="242716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>
              <a:off x="7577423" y="5620553"/>
              <a:ext cx="242716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7261422" y="5018756"/>
              <a:ext cx="27308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7281245" y="5290335"/>
              <a:ext cx="2723347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6977850" y="4788495"/>
              <a:ext cx="3026742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6977850" y="5049752"/>
              <a:ext cx="3026742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5" name="Group 154"/>
          <p:cNvGrpSpPr/>
          <p:nvPr/>
        </p:nvGrpSpPr>
        <p:grpSpPr>
          <a:xfrm>
            <a:off x="7705861" y="3683789"/>
            <a:ext cx="1714718" cy="910537"/>
            <a:chOff x="6977850" y="4788495"/>
            <a:chExt cx="3026742" cy="910537"/>
          </a:xfrm>
        </p:grpSpPr>
        <p:cxnSp>
          <p:nvCxnSpPr>
            <p:cNvPr id="156" name="Straight Connector 155"/>
            <p:cNvCxnSpPr/>
            <p:nvPr/>
          </p:nvCxnSpPr>
          <p:spPr>
            <a:xfrm>
              <a:off x="7577423" y="5348710"/>
              <a:ext cx="242716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>
              <a:off x="7577423" y="5620553"/>
              <a:ext cx="242716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/>
          </p:nvCxnSpPr>
          <p:spPr>
            <a:xfrm>
              <a:off x="7261422" y="5018756"/>
              <a:ext cx="27308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7281245" y="5290335"/>
              <a:ext cx="2723347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>
              <a:off x="6977850" y="4788495"/>
              <a:ext cx="3026742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>
              <a:off x="6977850" y="5049752"/>
              <a:ext cx="3026742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TextBox 164"/>
          <p:cNvSpPr txBox="1"/>
          <p:nvPr/>
        </p:nvSpPr>
        <p:spPr>
          <a:xfrm>
            <a:off x="5707518" y="5132562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6" name="TextBox 165"/>
              <p:cNvSpPr txBox="1"/>
              <p:nvPr/>
            </p:nvSpPr>
            <p:spPr>
              <a:xfrm>
                <a:off x="6769675" y="5896118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166" name="TextBox 16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9675" y="5896118"/>
                <a:ext cx="1337739" cy="894219"/>
              </a:xfrm>
              <a:prstGeom prst="rect">
                <a:avLst/>
              </a:prstGeom>
              <a:blipFill rotWithShape="0">
                <a:blip r:embed="rId4"/>
                <a:stretch>
                  <a:fillRect r="-16895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7" name="TextBox 166"/>
          <p:cNvSpPr txBox="1"/>
          <p:nvPr/>
        </p:nvSpPr>
        <p:spPr>
          <a:xfrm>
            <a:off x="7617537" y="5112810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sp>
        <p:nvSpPr>
          <p:cNvPr id="168" name="TextBox 167"/>
          <p:cNvSpPr txBox="1"/>
          <p:nvPr/>
        </p:nvSpPr>
        <p:spPr>
          <a:xfrm>
            <a:off x="8650619" y="5130583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9" name="TextBox 168"/>
              <p:cNvSpPr txBox="1"/>
              <p:nvPr/>
            </p:nvSpPr>
            <p:spPr>
              <a:xfrm>
                <a:off x="9712776" y="5894139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169" name="TextBox 1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2776" y="5894139"/>
                <a:ext cx="1337739" cy="894219"/>
              </a:xfrm>
              <a:prstGeom prst="rect">
                <a:avLst/>
              </a:prstGeom>
              <a:blipFill rotWithShape="0">
                <a:blip r:embed="rId5"/>
                <a:stretch>
                  <a:fillRect r="-16818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0" name="TextBox 169"/>
          <p:cNvSpPr txBox="1"/>
          <p:nvPr/>
        </p:nvSpPr>
        <p:spPr>
          <a:xfrm>
            <a:off x="10560638" y="5110831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sp>
        <p:nvSpPr>
          <p:cNvPr id="171" name="TextBox 170"/>
          <p:cNvSpPr txBox="1"/>
          <p:nvPr/>
        </p:nvSpPr>
        <p:spPr>
          <a:xfrm>
            <a:off x="2168706" y="3835879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72" name="TextBox 171"/>
          <p:cNvSpPr txBox="1"/>
          <p:nvPr/>
        </p:nvSpPr>
        <p:spPr>
          <a:xfrm>
            <a:off x="5372561" y="3750093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/>
              <a:t>2</a:t>
            </a:r>
          </a:p>
        </p:txBody>
      </p:sp>
      <p:sp>
        <p:nvSpPr>
          <p:cNvPr id="173" name="TextBox 172"/>
          <p:cNvSpPr txBox="1"/>
          <p:nvPr/>
        </p:nvSpPr>
        <p:spPr>
          <a:xfrm>
            <a:off x="8421103" y="3807673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/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595659" y="4085020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74" name="TextBox 173"/>
          <p:cNvSpPr txBox="1"/>
          <p:nvPr/>
        </p:nvSpPr>
        <p:spPr>
          <a:xfrm>
            <a:off x="6649049" y="4085020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75" name="TextBox 174"/>
          <p:cNvSpPr txBox="1"/>
          <p:nvPr/>
        </p:nvSpPr>
        <p:spPr>
          <a:xfrm>
            <a:off x="3536833" y="4140094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2374552" y="1216923"/>
            <a:ext cx="1225554" cy="2806207"/>
            <a:chOff x="2374552" y="41298"/>
            <a:chExt cx="1225554" cy="2806207"/>
          </a:xfrm>
        </p:grpSpPr>
        <p:pic>
          <p:nvPicPr>
            <p:cNvPr id="189" name="Picture 188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374552" y="41298"/>
              <a:ext cx="627446" cy="849867"/>
            </a:xfrm>
            <a:prstGeom prst="rect">
              <a:avLst/>
            </a:prstGeom>
          </p:spPr>
        </p:pic>
        <p:pic>
          <p:nvPicPr>
            <p:cNvPr id="190" name="Picture 189"/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661216" y="300576"/>
              <a:ext cx="627446" cy="849867"/>
            </a:xfrm>
            <a:prstGeom prst="rect">
              <a:avLst/>
            </a:prstGeom>
          </p:spPr>
        </p:pic>
        <p:pic>
          <p:nvPicPr>
            <p:cNvPr id="191" name="Picture 190"/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972660" y="609934"/>
              <a:ext cx="627446" cy="849867"/>
            </a:xfrm>
            <a:prstGeom prst="rect">
              <a:avLst/>
            </a:prstGeom>
          </p:spPr>
        </p:pic>
        <p:cxnSp>
          <p:nvCxnSpPr>
            <p:cNvPr id="181" name="Straight Connector 180"/>
            <p:cNvCxnSpPr/>
            <p:nvPr/>
          </p:nvCxnSpPr>
          <p:spPr>
            <a:xfrm rot="16200000">
              <a:off x="2625889" y="1470559"/>
              <a:ext cx="1560075" cy="173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flipV="1">
              <a:off x="3358171" y="777462"/>
              <a:ext cx="146567" cy="20700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rot="16200000">
              <a:off x="2441493" y="1477402"/>
              <a:ext cx="1755285" cy="37120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rot="16200000">
              <a:off x="2516743" y="1546895"/>
              <a:ext cx="1750445" cy="211577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16200000">
              <a:off x="2281698" y="1499875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>
              <a:off x="2360695" y="1567720"/>
              <a:ext cx="1945454" cy="36493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4" name="Group 353"/>
          <p:cNvGrpSpPr/>
          <p:nvPr/>
        </p:nvGrpSpPr>
        <p:grpSpPr>
          <a:xfrm>
            <a:off x="6114629" y="1941537"/>
            <a:ext cx="511777" cy="2070045"/>
            <a:chOff x="6114629" y="1941537"/>
            <a:chExt cx="511777" cy="2070045"/>
          </a:xfrm>
        </p:grpSpPr>
        <p:cxnSp>
          <p:nvCxnSpPr>
            <p:cNvPr id="199" name="Straight Connector 198"/>
            <p:cNvCxnSpPr/>
            <p:nvPr/>
          </p:nvCxnSpPr>
          <p:spPr>
            <a:xfrm rot="16200000">
              <a:off x="5736406" y="2634636"/>
              <a:ext cx="1560075" cy="173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/>
          </p:nvCxnSpPr>
          <p:spPr>
            <a:xfrm flipV="1">
              <a:off x="6468688" y="1941539"/>
              <a:ext cx="146567" cy="20700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/>
          </p:nvCxnSpPr>
          <p:spPr>
            <a:xfrm rot="16200000">
              <a:off x="5552010" y="2641479"/>
              <a:ext cx="1755285" cy="37120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/>
          </p:nvCxnSpPr>
          <p:spPr>
            <a:xfrm rot="16200000">
              <a:off x="5627260" y="2710972"/>
              <a:ext cx="1750445" cy="211577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/>
          </p:nvCxnSpPr>
          <p:spPr>
            <a:xfrm rot="16200000">
              <a:off x="5392215" y="2663952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/>
          </p:nvCxnSpPr>
          <p:spPr>
            <a:xfrm rot="16200000">
              <a:off x="5471212" y="2731797"/>
              <a:ext cx="1945454" cy="36493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TextBox 214"/>
          <p:cNvSpPr txBox="1"/>
          <p:nvPr/>
        </p:nvSpPr>
        <p:spPr>
          <a:xfrm>
            <a:off x="3426396" y="2777461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/>
              <a:t>2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558413" y="2642250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r>
              <a:rPr lang="en-US" baseline="30000" dirty="0"/>
              <a:t>2</a:t>
            </a:r>
          </a:p>
        </p:txBody>
      </p:sp>
      <p:sp>
        <p:nvSpPr>
          <p:cNvPr id="217" name="TextBox 216"/>
          <p:cNvSpPr txBox="1"/>
          <p:nvPr/>
        </p:nvSpPr>
        <p:spPr>
          <a:xfrm>
            <a:off x="9595278" y="2659037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sp>
        <p:nvSpPr>
          <p:cNvPr id="43" name="TextBox 42"/>
          <p:cNvSpPr txBox="1"/>
          <p:nvPr/>
        </p:nvSpPr>
        <p:spPr>
          <a:xfrm>
            <a:off x="4208971" y="96326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 smtClean="0"/>
          </a:p>
          <a:p>
            <a:endParaRPr lang="en-US" sz="1600" dirty="0"/>
          </a:p>
        </p:txBody>
      </p:sp>
      <p:grpSp>
        <p:nvGrpSpPr>
          <p:cNvPr id="355" name="Group 354"/>
          <p:cNvGrpSpPr/>
          <p:nvPr/>
        </p:nvGrpSpPr>
        <p:grpSpPr>
          <a:xfrm>
            <a:off x="9068014" y="1952125"/>
            <a:ext cx="537119" cy="2263132"/>
            <a:chOff x="9068014" y="1952125"/>
            <a:chExt cx="537119" cy="2263132"/>
          </a:xfrm>
        </p:grpSpPr>
        <p:cxnSp>
          <p:nvCxnSpPr>
            <p:cNvPr id="209" name="Straight Connector 208"/>
            <p:cNvCxnSpPr/>
            <p:nvPr/>
          </p:nvCxnSpPr>
          <p:spPr>
            <a:xfrm rot="16200000">
              <a:off x="8715133" y="2645224"/>
              <a:ext cx="1560075" cy="173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 flipV="1">
              <a:off x="9447415" y="1952127"/>
              <a:ext cx="146567" cy="20700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rot="16200000">
              <a:off x="8530737" y="2652067"/>
              <a:ext cx="1755285" cy="37120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 rot="16200000">
              <a:off x="8605987" y="2721560"/>
              <a:ext cx="1750445" cy="211577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rot="16200000">
              <a:off x="8370942" y="2674540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 rot="16200000">
              <a:off x="8449939" y="2742385"/>
              <a:ext cx="1945454" cy="36493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Rectangle 111"/>
            <p:cNvSpPr/>
            <p:nvPr/>
          </p:nvSpPr>
          <p:spPr>
            <a:xfrm>
              <a:off x="9068014" y="32611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9110708" y="34135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9153402" y="35659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Rectangle 114"/>
          <p:cNvSpPr/>
          <p:nvPr/>
        </p:nvSpPr>
        <p:spPr>
          <a:xfrm>
            <a:off x="9196095" y="37183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9238789" y="38707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/>
          <p:cNvSpPr/>
          <p:nvPr/>
        </p:nvSpPr>
        <p:spPr>
          <a:xfrm>
            <a:off x="9281483" y="40231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/>
        </p:nvSpPr>
        <p:spPr>
          <a:xfrm>
            <a:off x="9324177" y="41755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9366871" y="43279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/>
          <p:nvPr/>
        </p:nvSpPr>
        <p:spPr>
          <a:xfrm>
            <a:off x="9802681" y="32591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9845375" y="34115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9888069" y="35639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/>
          <p:nvPr/>
        </p:nvSpPr>
        <p:spPr>
          <a:xfrm>
            <a:off x="9930762" y="37163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/>
        </p:nvSpPr>
        <p:spPr>
          <a:xfrm>
            <a:off x="9973456" y="38687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10016150" y="40211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10058844" y="41735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/>
        </p:nvSpPr>
        <p:spPr>
          <a:xfrm>
            <a:off x="10101538" y="43259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9412150" y="4474853"/>
            <a:ext cx="32916" cy="1523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Connector 128"/>
          <p:cNvCxnSpPr>
            <a:stCxn id="128" idx="0"/>
          </p:cNvCxnSpPr>
          <p:nvPr/>
        </p:nvCxnSpPr>
        <p:spPr>
          <a:xfrm>
            <a:off x="9428608" y="4474853"/>
            <a:ext cx="724496" cy="43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128" idx="2"/>
          </p:cNvCxnSpPr>
          <p:nvPr/>
        </p:nvCxnSpPr>
        <p:spPr>
          <a:xfrm flipV="1">
            <a:off x="9428608" y="4536191"/>
            <a:ext cx="724496" cy="91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tangle 130"/>
          <p:cNvSpPr/>
          <p:nvPr/>
        </p:nvSpPr>
        <p:spPr>
          <a:xfrm>
            <a:off x="10567288" y="32690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/>
          <p:cNvSpPr/>
          <p:nvPr/>
        </p:nvSpPr>
        <p:spPr>
          <a:xfrm>
            <a:off x="10609982" y="34214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0652676" y="35738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10695370" y="37262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10738064" y="38786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/>
        </p:nvSpPr>
        <p:spPr>
          <a:xfrm>
            <a:off x="10780757" y="40310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10823451" y="41834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10866145" y="43358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10156799" y="4472878"/>
            <a:ext cx="32916" cy="1523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/>
          <p:cNvCxnSpPr>
            <a:stCxn id="139" idx="0"/>
          </p:cNvCxnSpPr>
          <p:nvPr/>
        </p:nvCxnSpPr>
        <p:spPr>
          <a:xfrm>
            <a:off x="10173256" y="4472878"/>
            <a:ext cx="724496" cy="43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>
            <a:stCxn id="139" idx="2"/>
          </p:cNvCxnSpPr>
          <p:nvPr/>
        </p:nvCxnSpPr>
        <p:spPr>
          <a:xfrm flipV="1">
            <a:off x="10173256" y="4534216"/>
            <a:ext cx="724496" cy="91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/>
          <p:cNvCxnSpPr/>
          <p:nvPr/>
        </p:nvCxnSpPr>
        <p:spPr>
          <a:xfrm>
            <a:off x="10131162" y="4279203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/>
          <p:nvPr/>
        </p:nvCxnSpPr>
        <p:spPr>
          <a:xfrm>
            <a:off x="10083115" y="4122763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/>
          <p:nvPr/>
        </p:nvCxnSpPr>
        <p:spPr>
          <a:xfrm>
            <a:off x="10032778" y="3976344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/>
          <p:nvPr/>
        </p:nvCxnSpPr>
        <p:spPr>
          <a:xfrm>
            <a:off x="9971192" y="3808433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/>
          <p:cNvCxnSpPr/>
          <p:nvPr/>
        </p:nvCxnSpPr>
        <p:spPr>
          <a:xfrm>
            <a:off x="9921862" y="3652117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/>
          <p:cNvCxnSpPr/>
          <p:nvPr/>
        </p:nvCxnSpPr>
        <p:spPr>
          <a:xfrm>
            <a:off x="9907637" y="3508289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/>
          <p:nvPr/>
        </p:nvCxnSpPr>
        <p:spPr>
          <a:xfrm>
            <a:off x="9858765" y="3352727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2" name="TextBox 351"/>
          <p:cNvSpPr txBox="1"/>
          <p:nvPr/>
        </p:nvSpPr>
        <p:spPr>
          <a:xfrm>
            <a:off x="6766074" y="1379035"/>
            <a:ext cx="1814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LCN maps from prior layer</a:t>
            </a:r>
            <a:endParaRPr lang="en-US" sz="1200" dirty="0"/>
          </a:p>
        </p:txBody>
      </p:sp>
      <p:sp>
        <p:nvSpPr>
          <p:cNvPr id="353" name="TextBox 352"/>
          <p:cNvSpPr txBox="1"/>
          <p:nvPr/>
        </p:nvSpPr>
        <p:spPr>
          <a:xfrm>
            <a:off x="9729182" y="1377308"/>
            <a:ext cx="1814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LCN maps from prior layer</a:t>
            </a:r>
            <a:endParaRPr lang="en-US" sz="1200" dirty="0"/>
          </a:p>
        </p:txBody>
      </p:sp>
      <p:sp>
        <p:nvSpPr>
          <p:cNvPr id="356" name="TextBox 355"/>
          <p:cNvSpPr txBox="1"/>
          <p:nvPr/>
        </p:nvSpPr>
        <p:spPr>
          <a:xfrm>
            <a:off x="269598" y="6216430"/>
            <a:ext cx="12025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Training</a:t>
            </a:r>
            <a:endParaRPr lang="en-US" sz="24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6" name="TextBox 225"/>
              <p:cNvSpPr txBox="1"/>
              <p:nvPr/>
            </p:nvSpPr>
            <p:spPr>
              <a:xfrm>
                <a:off x="2374552" y="151741"/>
                <a:ext cx="7863499" cy="7317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Additional pooling term in cost function for encouraging </a:t>
                </a:r>
                <a:r>
                  <a:rPr lang="en-US" dirty="0" err="1" smtClean="0"/>
                  <a:t>sparsity</a:t>
                </a:r>
                <a:r>
                  <a:rPr lang="en-US" dirty="0" smtClean="0"/>
                  <a:t>. Train W</a:t>
                </a:r>
                <a:r>
                  <a:rPr lang="en-US" baseline="-25000" dirty="0" smtClean="0"/>
                  <a:t>1</a:t>
                </a:r>
                <a:r>
                  <a:rPr lang="en-US" dirty="0" smtClean="0"/>
                  <a:t> so that  </a:t>
                </a:r>
              </a:p>
              <a:p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𝑝𝑜𝑜𝑙𝑖𝑛𝑔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𝑢𝑛𝑖𝑡𝑠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rad>
                          <m:radPr>
                            <m:degHide m:val="on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𝐻𝑗</m:t>
                            </m:r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𝑊</m:t>
                                </m:r>
                                <m:r>
                                  <a:rPr lang="en-US" b="0" i="1" baseline="-2500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b="0" i="1" baseline="3000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b="0" i="1" baseline="-2500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  <m:r>
                              <a:rPr lang="en-US" b="0" i="1" baseline="3000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</m:rad>
                      </m:e>
                    </m:nary>
                  </m:oMath>
                </a14:m>
                <a:r>
                  <a:rPr lang="en-US" dirty="0" smtClean="0"/>
                  <a:t>  becomes as small as possible.</a:t>
                </a:r>
                <a:endParaRPr lang="en-US" dirty="0"/>
              </a:p>
            </p:txBody>
          </p:sp>
        </mc:Choice>
        <mc:Fallback>
          <p:sp>
            <p:nvSpPr>
              <p:cNvPr id="226" name="TextBox 2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4552" y="151741"/>
                <a:ext cx="7863499" cy="731739"/>
              </a:xfrm>
              <a:prstGeom prst="rect">
                <a:avLst/>
              </a:prstGeom>
              <a:blipFill rotWithShape="0">
                <a:blip r:embed="rId6"/>
                <a:stretch>
                  <a:fillRect l="-4344" t="-15833" r="-388" b="-89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28" name="Straight Arrow Connector 227"/>
          <p:cNvCxnSpPr/>
          <p:nvPr/>
        </p:nvCxnSpPr>
        <p:spPr>
          <a:xfrm>
            <a:off x="4040723" y="1065288"/>
            <a:ext cx="4439" cy="21049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Arrow Connector 228"/>
          <p:cNvCxnSpPr/>
          <p:nvPr/>
        </p:nvCxnSpPr>
        <p:spPr>
          <a:xfrm flipH="1">
            <a:off x="7057937" y="958890"/>
            <a:ext cx="32300" cy="21258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Arrow Connector 229"/>
          <p:cNvCxnSpPr/>
          <p:nvPr/>
        </p:nvCxnSpPr>
        <p:spPr>
          <a:xfrm flipH="1">
            <a:off x="9863120" y="946330"/>
            <a:ext cx="24949" cy="21661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1" name="Group 230"/>
          <p:cNvGrpSpPr/>
          <p:nvPr/>
        </p:nvGrpSpPr>
        <p:grpSpPr>
          <a:xfrm>
            <a:off x="10238491" y="261257"/>
            <a:ext cx="1743712" cy="1203396"/>
            <a:chOff x="10238491" y="261257"/>
            <a:chExt cx="1743712" cy="1203396"/>
          </a:xfrm>
        </p:grpSpPr>
        <p:cxnSp>
          <p:nvCxnSpPr>
            <p:cNvPr id="232" name="Straight Connector 231"/>
            <p:cNvCxnSpPr/>
            <p:nvPr/>
          </p:nvCxnSpPr>
          <p:spPr>
            <a:xfrm>
              <a:off x="10889242" y="506230"/>
              <a:ext cx="368566" cy="4232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/>
            <p:cNvCxnSpPr/>
            <p:nvPr/>
          </p:nvCxnSpPr>
          <p:spPr>
            <a:xfrm flipH="1">
              <a:off x="11257808" y="506230"/>
              <a:ext cx="282585" cy="4232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1" name="Freeform 270"/>
            <p:cNvSpPr/>
            <p:nvPr/>
          </p:nvSpPr>
          <p:spPr>
            <a:xfrm>
              <a:off x="11183345" y="830316"/>
              <a:ext cx="132369" cy="101416"/>
            </a:xfrm>
            <a:custGeom>
              <a:avLst/>
              <a:gdLst>
                <a:gd name="connsiteX0" fmla="*/ 0 w 415637"/>
                <a:gd name="connsiteY0" fmla="*/ 0 h 249382"/>
                <a:gd name="connsiteX1" fmla="*/ 23751 w 415637"/>
                <a:gd name="connsiteY1" fmla="*/ 95003 h 249382"/>
                <a:gd name="connsiteX2" fmla="*/ 71252 w 415637"/>
                <a:gd name="connsiteY2" fmla="*/ 166255 h 249382"/>
                <a:gd name="connsiteX3" fmla="*/ 95003 w 415637"/>
                <a:gd name="connsiteY3" fmla="*/ 201881 h 249382"/>
                <a:gd name="connsiteX4" fmla="*/ 166255 w 415637"/>
                <a:gd name="connsiteY4" fmla="*/ 249382 h 249382"/>
                <a:gd name="connsiteX5" fmla="*/ 308759 w 415637"/>
                <a:gd name="connsiteY5" fmla="*/ 213756 h 249382"/>
                <a:gd name="connsiteX6" fmla="*/ 356260 w 415637"/>
                <a:gd name="connsiteY6" fmla="*/ 142504 h 249382"/>
                <a:gd name="connsiteX7" fmla="*/ 403761 w 415637"/>
                <a:gd name="connsiteY7" fmla="*/ 71252 h 249382"/>
                <a:gd name="connsiteX8" fmla="*/ 415637 w 415637"/>
                <a:gd name="connsiteY8" fmla="*/ 35626 h 249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637" h="249382">
                  <a:moveTo>
                    <a:pt x="0" y="0"/>
                  </a:moveTo>
                  <a:cubicBezTo>
                    <a:pt x="3290" y="16447"/>
                    <a:pt x="12341" y="74465"/>
                    <a:pt x="23751" y="95003"/>
                  </a:cubicBezTo>
                  <a:cubicBezTo>
                    <a:pt x="37613" y="119956"/>
                    <a:pt x="55418" y="142504"/>
                    <a:pt x="71252" y="166255"/>
                  </a:cubicBezTo>
                  <a:cubicBezTo>
                    <a:pt x="79169" y="178130"/>
                    <a:pt x="83128" y="193964"/>
                    <a:pt x="95003" y="201881"/>
                  </a:cubicBezTo>
                  <a:lnTo>
                    <a:pt x="166255" y="249382"/>
                  </a:lnTo>
                  <a:cubicBezTo>
                    <a:pt x="211451" y="244360"/>
                    <a:pt x="273516" y="254034"/>
                    <a:pt x="308759" y="213756"/>
                  </a:cubicBezTo>
                  <a:cubicBezTo>
                    <a:pt x="327556" y="192274"/>
                    <a:pt x="340426" y="166255"/>
                    <a:pt x="356260" y="142504"/>
                  </a:cubicBezTo>
                  <a:lnTo>
                    <a:pt x="403761" y="71252"/>
                  </a:lnTo>
                  <a:lnTo>
                    <a:pt x="415637" y="35626"/>
                  </a:ln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1" name="Straight Connector 310"/>
            <p:cNvCxnSpPr/>
            <p:nvPr/>
          </p:nvCxnSpPr>
          <p:spPr>
            <a:xfrm>
              <a:off x="11261404" y="261257"/>
              <a:ext cx="0" cy="120339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/>
          </p:nvCxnSpPr>
          <p:spPr>
            <a:xfrm>
              <a:off x="10238491" y="928524"/>
              <a:ext cx="174371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5030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" name="Group 342"/>
          <p:cNvGrpSpPr/>
          <p:nvPr/>
        </p:nvGrpSpPr>
        <p:grpSpPr>
          <a:xfrm>
            <a:off x="9273664" y="994135"/>
            <a:ext cx="478504" cy="1716080"/>
            <a:chOff x="5385581" y="1199042"/>
            <a:chExt cx="478504" cy="1716080"/>
          </a:xfrm>
        </p:grpSpPr>
        <p:sp>
          <p:nvSpPr>
            <p:cNvPr id="344" name="Rectangle 343"/>
            <p:cNvSpPr/>
            <p:nvPr/>
          </p:nvSpPr>
          <p:spPr>
            <a:xfrm>
              <a:off x="5385581" y="1199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5428275" y="1351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5470969" y="1503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5513663" y="16562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5556357" y="18086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9" name="Rectangle 348"/>
            <p:cNvSpPr/>
            <p:nvPr/>
          </p:nvSpPr>
          <p:spPr>
            <a:xfrm>
              <a:off x="5599050" y="1961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0" name="Rectangle 349"/>
            <p:cNvSpPr/>
            <p:nvPr/>
          </p:nvSpPr>
          <p:spPr>
            <a:xfrm>
              <a:off x="5641744" y="2113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/>
            <p:cNvSpPr/>
            <p:nvPr/>
          </p:nvSpPr>
          <p:spPr>
            <a:xfrm>
              <a:off x="5684438" y="2265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2" name="Group 341"/>
          <p:cNvGrpSpPr/>
          <p:nvPr/>
        </p:nvGrpSpPr>
        <p:grpSpPr>
          <a:xfrm>
            <a:off x="6307834" y="985620"/>
            <a:ext cx="478504" cy="1716080"/>
            <a:chOff x="5385581" y="1199042"/>
            <a:chExt cx="478504" cy="1716080"/>
          </a:xfrm>
        </p:grpSpPr>
        <p:sp>
          <p:nvSpPr>
            <p:cNvPr id="331" name="Rectangle 330"/>
            <p:cNvSpPr/>
            <p:nvPr/>
          </p:nvSpPr>
          <p:spPr>
            <a:xfrm>
              <a:off x="5385581" y="1199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2" name="Rectangle 331"/>
            <p:cNvSpPr/>
            <p:nvPr/>
          </p:nvSpPr>
          <p:spPr>
            <a:xfrm>
              <a:off x="5428275" y="1351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/>
            <p:cNvSpPr/>
            <p:nvPr/>
          </p:nvSpPr>
          <p:spPr>
            <a:xfrm>
              <a:off x="5470969" y="1503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/>
            <p:cNvSpPr/>
            <p:nvPr/>
          </p:nvSpPr>
          <p:spPr>
            <a:xfrm>
              <a:off x="5513663" y="16562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/>
            <p:cNvSpPr/>
            <p:nvPr/>
          </p:nvSpPr>
          <p:spPr>
            <a:xfrm>
              <a:off x="5556357" y="18086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5599050" y="19610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7" name="Rectangle 336"/>
            <p:cNvSpPr/>
            <p:nvPr/>
          </p:nvSpPr>
          <p:spPr>
            <a:xfrm>
              <a:off x="5641744" y="21134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8" name="Rectangle 337"/>
            <p:cNvSpPr/>
            <p:nvPr/>
          </p:nvSpPr>
          <p:spPr>
            <a:xfrm>
              <a:off x="5684438" y="226584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9" name="Group 308"/>
          <p:cNvGrpSpPr/>
          <p:nvPr/>
        </p:nvGrpSpPr>
        <p:grpSpPr>
          <a:xfrm>
            <a:off x="3045458" y="3245375"/>
            <a:ext cx="1977778" cy="1725980"/>
            <a:chOff x="3045458" y="3245375"/>
            <a:chExt cx="1977778" cy="1725980"/>
          </a:xfrm>
        </p:grpSpPr>
        <p:sp>
          <p:nvSpPr>
            <p:cNvPr id="279" name="Rectangle 278"/>
            <p:cNvSpPr/>
            <p:nvPr/>
          </p:nvSpPr>
          <p:spPr>
            <a:xfrm>
              <a:off x="3045458" y="32473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Rectangle 279"/>
            <p:cNvSpPr/>
            <p:nvPr/>
          </p:nvSpPr>
          <p:spPr>
            <a:xfrm>
              <a:off x="3088152" y="33997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3130846" y="35521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3173539" y="37045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Rectangle 282"/>
            <p:cNvSpPr/>
            <p:nvPr/>
          </p:nvSpPr>
          <p:spPr>
            <a:xfrm>
              <a:off x="3216233" y="38569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Rectangle 283"/>
            <p:cNvSpPr/>
            <p:nvPr/>
          </p:nvSpPr>
          <p:spPr>
            <a:xfrm>
              <a:off x="3258927" y="40093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Rectangle 284"/>
            <p:cNvSpPr/>
            <p:nvPr/>
          </p:nvSpPr>
          <p:spPr>
            <a:xfrm>
              <a:off x="3301621" y="41617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Rectangle 285"/>
            <p:cNvSpPr/>
            <p:nvPr/>
          </p:nvSpPr>
          <p:spPr>
            <a:xfrm>
              <a:off x="3344315" y="4314153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/>
            <p:cNvSpPr/>
            <p:nvPr/>
          </p:nvSpPr>
          <p:spPr>
            <a:xfrm>
              <a:off x="3780125" y="32453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Rectangle 287"/>
            <p:cNvSpPr/>
            <p:nvPr/>
          </p:nvSpPr>
          <p:spPr>
            <a:xfrm>
              <a:off x="3822819" y="33977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Rectangle 288"/>
            <p:cNvSpPr/>
            <p:nvPr/>
          </p:nvSpPr>
          <p:spPr>
            <a:xfrm>
              <a:off x="3865513" y="35501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Rectangle 289"/>
            <p:cNvSpPr/>
            <p:nvPr/>
          </p:nvSpPr>
          <p:spPr>
            <a:xfrm>
              <a:off x="3908206" y="37025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Rectangle 290"/>
            <p:cNvSpPr/>
            <p:nvPr/>
          </p:nvSpPr>
          <p:spPr>
            <a:xfrm>
              <a:off x="3950900" y="38549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Rectangle 291"/>
            <p:cNvSpPr/>
            <p:nvPr/>
          </p:nvSpPr>
          <p:spPr>
            <a:xfrm>
              <a:off x="3993594" y="40073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Rectangle 292"/>
            <p:cNvSpPr/>
            <p:nvPr/>
          </p:nvSpPr>
          <p:spPr>
            <a:xfrm>
              <a:off x="4036288" y="41597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Rectangle 293"/>
            <p:cNvSpPr/>
            <p:nvPr/>
          </p:nvSpPr>
          <p:spPr>
            <a:xfrm>
              <a:off x="4078982" y="4312175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Rectangle 294"/>
            <p:cNvSpPr/>
            <p:nvPr/>
          </p:nvSpPr>
          <p:spPr>
            <a:xfrm>
              <a:off x="3389594" y="4461029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6" name="Straight Connector 295"/>
            <p:cNvCxnSpPr>
              <a:stCxn id="295" idx="0"/>
            </p:cNvCxnSpPr>
            <p:nvPr/>
          </p:nvCxnSpPr>
          <p:spPr>
            <a:xfrm>
              <a:off x="3406052" y="4461029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/>
            <p:cNvCxnSpPr>
              <a:stCxn id="295" idx="2"/>
            </p:cNvCxnSpPr>
            <p:nvPr/>
          </p:nvCxnSpPr>
          <p:spPr>
            <a:xfrm flipV="1">
              <a:off x="3406052" y="4522367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8" name="Rectangle 297"/>
            <p:cNvSpPr/>
            <p:nvPr/>
          </p:nvSpPr>
          <p:spPr>
            <a:xfrm>
              <a:off x="4544732" y="32552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Rectangle 298"/>
            <p:cNvSpPr/>
            <p:nvPr/>
          </p:nvSpPr>
          <p:spPr>
            <a:xfrm>
              <a:off x="4587426" y="34076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Rectangle 299"/>
            <p:cNvSpPr/>
            <p:nvPr/>
          </p:nvSpPr>
          <p:spPr>
            <a:xfrm>
              <a:off x="4630120" y="35600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1" name="Rectangle 300"/>
            <p:cNvSpPr/>
            <p:nvPr/>
          </p:nvSpPr>
          <p:spPr>
            <a:xfrm>
              <a:off x="4672814" y="37124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2" name="Rectangle 301"/>
            <p:cNvSpPr/>
            <p:nvPr/>
          </p:nvSpPr>
          <p:spPr>
            <a:xfrm>
              <a:off x="4715508" y="38648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3" name="Rectangle 302"/>
            <p:cNvSpPr/>
            <p:nvPr/>
          </p:nvSpPr>
          <p:spPr>
            <a:xfrm>
              <a:off x="4758201" y="40172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4" name="Rectangle 303"/>
            <p:cNvSpPr/>
            <p:nvPr/>
          </p:nvSpPr>
          <p:spPr>
            <a:xfrm>
              <a:off x="4800895" y="41696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5" name="Rectangle 304"/>
            <p:cNvSpPr/>
            <p:nvPr/>
          </p:nvSpPr>
          <p:spPr>
            <a:xfrm>
              <a:off x="4843589" y="4322075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Rectangle 305"/>
            <p:cNvSpPr/>
            <p:nvPr/>
          </p:nvSpPr>
          <p:spPr>
            <a:xfrm>
              <a:off x="4134243" y="4459054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/>
            <p:cNvCxnSpPr>
              <a:stCxn id="306" idx="0"/>
            </p:cNvCxnSpPr>
            <p:nvPr/>
          </p:nvCxnSpPr>
          <p:spPr>
            <a:xfrm>
              <a:off x="4150700" y="4459054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/>
            <p:cNvCxnSpPr>
              <a:stCxn id="306" idx="2"/>
            </p:cNvCxnSpPr>
            <p:nvPr/>
          </p:nvCxnSpPr>
          <p:spPr>
            <a:xfrm flipV="1">
              <a:off x="4150700" y="4520392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2" name="Straight Connector 271"/>
          <p:cNvCxnSpPr/>
          <p:nvPr/>
        </p:nvCxnSpPr>
        <p:spPr>
          <a:xfrm>
            <a:off x="4108606" y="4265379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Straight Connector 272"/>
          <p:cNvCxnSpPr/>
          <p:nvPr/>
        </p:nvCxnSpPr>
        <p:spPr>
          <a:xfrm>
            <a:off x="4060559" y="4108939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Straight Connector 273"/>
          <p:cNvCxnSpPr/>
          <p:nvPr/>
        </p:nvCxnSpPr>
        <p:spPr>
          <a:xfrm>
            <a:off x="4010222" y="3962520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Connector 274"/>
          <p:cNvCxnSpPr/>
          <p:nvPr/>
        </p:nvCxnSpPr>
        <p:spPr>
          <a:xfrm>
            <a:off x="3948636" y="3794609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Connector 275"/>
          <p:cNvCxnSpPr/>
          <p:nvPr/>
        </p:nvCxnSpPr>
        <p:spPr>
          <a:xfrm>
            <a:off x="3899306" y="3638293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7" name="Straight Connector 276"/>
          <p:cNvCxnSpPr/>
          <p:nvPr/>
        </p:nvCxnSpPr>
        <p:spPr>
          <a:xfrm>
            <a:off x="3885081" y="3494465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Straight Connector 277"/>
          <p:cNvCxnSpPr/>
          <p:nvPr/>
        </p:nvCxnSpPr>
        <p:spPr>
          <a:xfrm>
            <a:off x="3836209" y="3338903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0" name="Group 309"/>
          <p:cNvGrpSpPr/>
          <p:nvPr/>
        </p:nvGrpSpPr>
        <p:grpSpPr>
          <a:xfrm>
            <a:off x="6148059" y="3255962"/>
            <a:ext cx="1977778" cy="1725980"/>
            <a:chOff x="6148059" y="3255962"/>
            <a:chExt cx="1977778" cy="1725980"/>
          </a:xfrm>
        </p:grpSpPr>
        <p:sp>
          <p:nvSpPr>
            <p:cNvPr id="240" name="Rectangle 239"/>
            <p:cNvSpPr/>
            <p:nvPr/>
          </p:nvSpPr>
          <p:spPr>
            <a:xfrm>
              <a:off x="6148059" y="32579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/>
            <p:cNvSpPr/>
            <p:nvPr/>
          </p:nvSpPr>
          <p:spPr>
            <a:xfrm>
              <a:off x="6190753" y="34103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/>
            <p:cNvSpPr/>
            <p:nvPr/>
          </p:nvSpPr>
          <p:spPr>
            <a:xfrm>
              <a:off x="6233447" y="35627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6276140" y="37151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6318834" y="38675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/>
            <p:cNvSpPr/>
            <p:nvPr/>
          </p:nvSpPr>
          <p:spPr>
            <a:xfrm>
              <a:off x="6361528" y="40199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6404222" y="41723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6446916" y="4324740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/>
            <p:cNvSpPr/>
            <p:nvPr/>
          </p:nvSpPr>
          <p:spPr>
            <a:xfrm>
              <a:off x="6882726" y="32559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6925420" y="34083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6968114" y="35607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/>
            <p:cNvSpPr/>
            <p:nvPr/>
          </p:nvSpPr>
          <p:spPr>
            <a:xfrm>
              <a:off x="7010807" y="37131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7053501" y="38655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7096195" y="40179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/>
            <p:cNvSpPr/>
            <p:nvPr/>
          </p:nvSpPr>
          <p:spPr>
            <a:xfrm>
              <a:off x="7138889" y="41703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7181583" y="4322762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6492195" y="4471616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7" name="Straight Connector 256"/>
            <p:cNvCxnSpPr>
              <a:stCxn id="256" idx="0"/>
            </p:cNvCxnSpPr>
            <p:nvPr/>
          </p:nvCxnSpPr>
          <p:spPr>
            <a:xfrm>
              <a:off x="6508653" y="4471616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/>
            <p:cNvCxnSpPr>
              <a:stCxn id="256" idx="2"/>
            </p:cNvCxnSpPr>
            <p:nvPr/>
          </p:nvCxnSpPr>
          <p:spPr>
            <a:xfrm flipV="1">
              <a:off x="6508653" y="4532954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Rectangle 258"/>
            <p:cNvSpPr/>
            <p:nvPr/>
          </p:nvSpPr>
          <p:spPr>
            <a:xfrm>
              <a:off x="7647333" y="32658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/>
            <p:cNvSpPr/>
            <p:nvPr/>
          </p:nvSpPr>
          <p:spPr>
            <a:xfrm>
              <a:off x="7690027" y="34182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/>
            <p:cNvSpPr/>
            <p:nvPr/>
          </p:nvSpPr>
          <p:spPr>
            <a:xfrm>
              <a:off x="7732721" y="35706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7775415" y="37230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/>
            <p:cNvSpPr/>
            <p:nvPr/>
          </p:nvSpPr>
          <p:spPr>
            <a:xfrm>
              <a:off x="7818109" y="38754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7860802" y="40278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7903496" y="41802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/>
            <p:cNvSpPr/>
            <p:nvPr/>
          </p:nvSpPr>
          <p:spPr>
            <a:xfrm>
              <a:off x="7946190" y="4332662"/>
              <a:ext cx="179647" cy="649280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/>
            <p:cNvSpPr/>
            <p:nvPr/>
          </p:nvSpPr>
          <p:spPr>
            <a:xfrm>
              <a:off x="7236844" y="4469641"/>
              <a:ext cx="32916" cy="15239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8" name="Straight Connector 267"/>
            <p:cNvCxnSpPr>
              <a:stCxn id="267" idx="0"/>
            </p:cNvCxnSpPr>
            <p:nvPr/>
          </p:nvCxnSpPr>
          <p:spPr>
            <a:xfrm>
              <a:off x="7253301" y="4469641"/>
              <a:ext cx="724496" cy="4322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/>
            <p:cNvCxnSpPr>
              <a:stCxn id="267" idx="2"/>
            </p:cNvCxnSpPr>
            <p:nvPr/>
          </p:nvCxnSpPr>
          <p:spPr>
            <a:xfrm flipV="1">
              <a:off x="7253301" y="4530979"/>
              <a:ext cx="724496" cy="9106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33" name="Straight Connector 232"/>
          <p:cNvCxnSpPr/>
          <p:nvPr/>
        </p:nvCxnSpPr>
        <p:spPr>
          <a:xfrm>
            <a:off x="7211207" y="4275966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/>
          <p:nvPr/>
        </p:nvCxnSpPr>
        <p:spPr>
          <a:xfrm>
            <a:off x="7163160" y="4119526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/>
          <p:nvPr/>
        </p:nvCxnSpPr>
        <p:spPr>
          <a:xfrm>
            <a:off x="7112823" y="3973107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/>
          <p:cNvCxnSpPr/>
          <p:nvPr/>
        </p:nvCxnSpPr>
        <p:spPr>
          <a:xfrm>
            <a:off x="7051237" y="3805196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/>
          <p:cNvCxnSpPr/>
          <p:nvPr/>
        </p:nvCxnSpPr>
        <p:spPr>
          <a:xfrm>
            <a:off x="7001907" y="3648880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/>
          <p:nvPr/>
        </p:nvCxnSpPr>
        <p:spPr>
          <a:xfrm>
            <a:off x="6987682" y="3505052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/>
          <p:cNvCxnSpPr/>
          <p:nvPr/>
        </p:nvCxnSpPr>
        <p:spPr>
          <a:xfrm>
            <a:off x="6938810" y="3349490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52380" y="5160990"/>
            <a:ext cx="132279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3 x 200 x 200 image 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p:sp>
        <p:nvSpPr>
          <p:cNvPr id="19" name="TextBox 18"/>
          <p:cNvSpPr txBox="1"/>
          <p:nvPr/>
        </p:nvSpPr>
        <p:spPr>
          <a:xfrm>
            <a:off x="2562530" y="5146412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p:grpSp>
        <p:nvGrpSpPr>
          <p:cNvPr id="5" name="Group 4"/>
          <p:cNvGrpSpPr/>
          <p:nvPr/>
        </p:nvGrpSpPr>
        <p:grpSpPr>
          <a:xfrm>
            <a:off x="269598" y="3501904"/>
            <a:ext cx="3103633" cy="1418503"/>
            <a:chOff x="269598" y="2326279"/>
            <a:chExt cx="3997602" cy="141850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69598" y="2326279"/>
              <a:ext cx="808175" cy="849867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638833" y="2585557"/>
              <a:ext cx="808175" cy="849867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1039985" y="2894915"/>
              <a:ext cx="808175" cy="849867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1140911" y="3010490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Connector 33"/>
            <p:cNvCxnSpPr/>
            <p:nvPr/>
          </p:nvCxnSpPr>
          <p:spPr>
            <a:xfrm>
              <a:off x="1140911" y="3010490"/>
              <a:ext cx="312628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1140911" y="3282333"/>
              <a:ext cx="312628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/>
            <p:cNvSpPr/>
            <p:nvPr/>
          </p:nvSpPr>
          <p:spPr>
            <a:xfrm>
              <a:off x="733889" y="2691150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68637" y="2450275"/>
              <a:ext cx="242958" cy="26125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Connector 39"/>
            <p:cNvCxnSpPr/>
            <p:nvPr/>
          </p:nvCxnSpPr>
          <p:spPr>
            <a:xfrm>
              <a:off x="733889" y="2680536"/>
              <a:ext cx="35174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>
              <a:off x="759422" y="2952115"/>
              <a:ext cx="3507778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368637" y="2450275"/>
              <a:ext cx="3898563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368637" y="2711532"/>
              <a:ext cx="3898563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67" name="TextBox 66"/>
              <p:cNvSpPr txBox="1"/>
              <p:nvPr/>
            </p:nvSpPr>
            <p:spPr>
              <a:xfrm>
                <a:off x="3624687" y="5909968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67" name="TextBox 6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4687" y="5909968"/>
                <a:ext cx="1337739" cy="894219"/>
              </a:xfrm>
              <a:prstGeom prst="rect">
                <a:avLst/>
              </a:prstGeom>
              <a:blipFill rotWithShape="0">
                <a:blip r:embed="rId3"/>
                <a:stretch>
                  <a:fillRect r="-16895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6" name="TextBox 75"/>
          <p:cNvSpPr txBox="1"/>
          <p:nvPr/>
        </p:nvSpPr>
        <p:spPr>
          <a:xfrm>
            <a:off x="4472549" y="5126660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633517" y="3698304"/>
            <a:ext cx="1856206" cy="910537"/>
            <a:chOff x="6977850" y="4788495"/>
            <a:chExt cx="3026742" cy="910537"/>
          </a:xfrm>
        </p:grpSpPr>
        <p:cxnSp>
          <p:nvCxnSpPr>
            <p:cNvPr id="147" name="Straight Connector 146"/>
            <p:cNvCxnSpPr/>
            <p:nvPr/>
          </p:nvCxnSpPr>
          <p:spPr>
            <a:xfrm>
              <a:off x="7577423" y="5348710"/>
              <a:ext cx="242716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>
              <a:off x="7577423" y="5620553"/>
              <a:ext cx="242716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7261422" y="5018756"/>
              <a:ext cx="27308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7281245" y="5290335"/>
              <a:ext cx="2723347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6977850" y="4788495"/>
              <a:ext cx="3026742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6977850" y="5049752"/>
              <a:ext cx="3026742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5" name="Group 154"/>
          <p:cNvGrpSpPr/>
          <p:nvPr/>
        </p:nvGrpSpPr>
        <p:grpSpPr>
          <a:xfrm>
            <a:off x="7705861" y="3683789"/>
            <a:ext cx="1714718" cy="910537"/>
            <a:chOff x="6977850" y="4788495"/>
            <a:chExt cx="3026742" cy="910537"/>
          </a:xfrm>
        </p:grpSpPr>
        <p:cxnSp>
          <p:nvCxnSpPr>
            <p:cNvPr id="156" name="Straight Connector 155"/>
            <p:cNvCxnSpPr/>
            <p:nvPr/>
          </p:nvCxnSpPr>
          <p:spPr>
            <a:xfrm>
              <a:off x="7577423" y="5348710"/>
              <a:ext cx="2427169" cy="30935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>
              <a:off x="7577423" y="5620553"/>
              <a:ext cx="2427169" cy="5863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/>
          </p:nvCxnSpPr>
          <p:spPr>
            <a:xfrm>
              <a:off x="7261422" y="5018756"/>
              <a:ext cx="2730877" cy="660436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7281245" y="5290335"/>
              <a:ext cx="2723347" cy="376431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>
              <a:off x="6977850" y="4788495"/>
              <a:ext cx="3026742" cy="8906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>
              <a:off x="6977850" y="5049752"/>
              <a:ext cx="3026742" cy="64928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5" name="TextBox 164"/>
          <p:cNvSpPr txBox="1"/>
          <p:nvPr/>
        </p:nvSpPr>
        <p:spPr>
          <a:xfrm>
            <a:off x="5707518" y="5132562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6" name="TextBox 165"/>
              <p:cNvSpPr txBox="1"/>
              <p:nvPr/>
            </p:nvSpPr>
            <p:spPr>
              <a:xfrm>
                <a:off x="6769675" y="5896118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166" name="TextBox 16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69675" y="5896118"/>
                <a:ext cx="1337739" cy="894219"/>
              </a:xfrm>
              <a:prstGeom prst="rect">
                <a:avLst/>
              </a:prstGeom>
              <a:blipFill rotWithShape="0">
                <a:blip r:embed="rId4"/>
                <a:stretch>
                  <a:fillRect r="-16895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7" name="TextBox 166"/>
          <p:cNvSpPr txBox="1"/>
          <p:nvPr/>
        </p:nvSpPr>
        <p:spPr>
          <a:xfrm>
            <a:off x="7617537" y="5112810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sp>
        <p:nvSpPr>
          <p:cNvPr id="168" name="TextBox 167"/>
          <p:cNvSpPr txBox="1"/>
          <p:nvPr/>
        </p:nvSpPr>
        <p:spPr>
          <a:xfrm>
            <a:off x="8650619" y="5130583"/>
            <a:ext cx="13885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feature maps.</a:t>
            </a:r>
          </a:p>
          <a:p>
            <a:r>
              <a:rPr lang="en-US" sz="1000" dirty="0"/>
              <a:t>18x18 receptive fields. </a:t>
            </a:r>
          </a:p>
          <a:p>
            <a:r>
              <a:rPr lang="en-US" sz="1000" dirty="0"/>
              <a:t>Not convolutional</a:t>
            </a:r>
            <a:r>
              <a:rPr lang="en-US" sz="1000" dirty="0" smtClean="0"/>
              <a:t>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∑W</a:t>
            </a:r>
            <a:r>
              <a:rPr lang="en-US" sz="1000" baseline="-25000" dirty="0" smtClean="0"/>
              <a:t>1</a:t>
            </a:r>
            <a:r>
              <a:rPr lang="en-US" sz="1000" dirty="0" smtClean="0"/>
              <a:t>x</a:t>
            </a:r>
            <a:r>
              <a:rPr lang="en-US" sz="1000" baseline="-25000" dirty="0" smtClean="0"/>
              <a:t>i</a:t>
            </a:r>
            <a:endParaRPr lang="en-US" sz="1000" baseline="-25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9" name="TextBox 168"/>
              <p:cNvSpPr txBox="1"/>
              <p:nvPr/>
            </p:nvSpPr>
            <p:spPr>
              <a:xfrm>
                <a:off x="9712776" y="5894139"/>
                <a:ext cx="1337739" cy="89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 smtClean="0"/>
                  <a:t>8  Pooling maps.</a:t>
                </a:r>
              </a:p>
              <a:p>
                <a:r>
                  <a:rPr lang="en-US" sz="1000" dirty="0"/>
                  <a:t>5x5 pooling.</a:t>
                </a:r>
              </a:p>
              <a:p>
                <a:r>
                  <a:rPr lang="en-US" sz="1000" dirty="0"/>
                  <a:t>Fixed weights.</a:t>
                </a:r>
              </a:p>
              <a:p>
                <a:r>
                  <a:rPr lang="en-US" sz="1000" dirty="0" smtClean="0"/>
                  <a:t>Unit computes </a:t>
                </a:r>
                <a14:m>
                  <m:oMath xmlns:m="http://schemas.openxmlformats.org/officeDocument/2006/math">
                    <m:rad>
                      <m:radPr>
                        <m:ctrlPr>
                          <a:rPr lang="en-US" sz="1000" i="1" smtClean="0">
                            <a:latin typeface="Cambria Math" panose="02040503050406030204" pitchFamily="18" charset="0"/>
                          </a:rPr>
                        </m:ctrlPr>
                      </m:radPr>
                      <m:deg>
                        <m:r>
                          <a:rPr lang="en-US" sz="1000" i="1" smtClean="0">
                            <a:latin typeface="Cambria Math" panose="02040503050406030204" pitchFamily="18" charset="0"/>
                          </a:rPr>
                          <m:t>2</m:t>
                        </m:r>
                      </m:deg>
                      <m:e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0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sz="100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e>
                    </m:rad>
                  </m:oMath>
                </a14:m>
                <a:endParaRPr lang="en-US" sz="1000" dirty="0" smtClean="0"/>
              </a:p>
              <a:p>
                <a:r>
                  <a:rPr lang="en-US" sz="1000" dirty="0"/>
                  <a:t>o</a:t>
                </a:r>
                <a:r>
                  <a:rPr lang="en-US" sz="1000" dirty="0" smtClean="0"/>
                  <a:t>ver pooling window.</a:t>
                </a:r>
                <a:endParaRPr lang="en-US" sz="1000" dirty="0"/>
              </a:p>
            </p:txBody>
          </p:sp>
        </mc:Choice>
        <mc:Fallback>
          <p:sp>
            <p:nvSpPr>
              <p:cNvPr id="169" name="TextBox 16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2776" y="5894139"/>
                <a:ext cx="1337739" cy="894219"/>
              </a:xfrm>
              <a:prstGeom prst="rect">
                <a:avLst/>
              </a:prstGeom>
              <a:blipFill rotWithShape="0">
                <a:blip r:embed="rId5"/>
                <a:stretch>
                  <a:fillRect r="-16818" b="-21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0" name="TextBox 169"/>
          <p:cNvSpPr txBox="1"/>
          <p:nvPr/>
        </p:nvSpPr>
        <p:spPr>
          <a:xfrm>
            <a:off x="10560638" y="5110831"/>
            <a:ext cx="9797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8 LCN maps.</a:t>
            </a:r>
          </a:p>
          <a:p>
            <a:r>
              <a:rPr lang="en-US" sz="1000" dirty="0" smtClean="0"/>
              <a:t>5x5 kernels.</a:t>
            </a:r>
          </a:p>
          <a:p>
            <a:r>
              <a:rPr lang="en-US" sz="1000" dirty="0"/>
              <a:t>U</a:t>
            </a:r>
            <a:r>
              <a:rPr lang="en-US" sz="1000" dirty="0" smtClean="0"/>
              <a:t>nit computes </a:t>
            </a:r>
          </a:p>
        </p:txBody>
      </p:sp>
      <p:sp>
        <p:nvSpPr>
          <p:cNvPr id="171" name="TextBox 170"/>
          <p:cNvSpPr txBox="1"/>
          <p:nvPr/>
        </p:nvSpPr>
        <p:spPr>
          <a:xfrm>
            <a:off x="2168706" y="3835879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172" name="TextBox 171"/>
          <p:cNvSpPr txBox="1"/>
          <p:nvPr/>
        </p:nvSpPr>
        <p:spPr>
          <a:xfrm>
            <a:off x="5372561" y="3750093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/>
              <a:t>2</a:t>
            </a:r>
          </a:p>
        </p:txBody>
      </p:sp>
      <p:sp>
        <p:nvSpPr>
          <p:cNvPr id="173" name="TextBox 172"/>
          <p:cNvSpPr txBox="1"/>
          <p:nvPr/>
        </p:nvSpPr>
        <p:spPr>
          <a:xfrm>
            <a:off x="8421103" y="3807673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1</a:t>
            </a:r>
            <a:r>
              <a:rPr lang="en-US" baseline="30000" dirty="0"/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9595659" y="4085020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74" name="TextBox 173"/>
          <p:cNvSpPr txBox="1"/>
          <p:nvPr/>
        </p:nvSpPr>
        <p:spPr>
          <a:xfrm>
            <a:off x="6649049" y="4085020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sp>
        <p:nvSpPr>
          <p:cNvPr id="175" name="TextBox 174"/>
          <p:cNvSpPr txBox="1"/>
          <p:nvPr/>
        </p:nvSpPr>
        <p:spPr>
          <a:xfrm>
            <a:off x="3536833" y="4140094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2374552" y="1216923"/>
            <a:ext cx="1225554" cy="2806207"/>
            <a:chOff x="2374552" y="41298"/>
            <a:chExt cx="1225554" cy="2806207"/>
          </a:xfrm>
        </p:grpSpPr>
        <p:pic>
          <p:nvPicPr>
            <p:cNvPr id="189" name="Picture 188"/>
            <p:cNvPicPr>
              <a:picLocks noChangeAspect="1"/>
            </p:cNvPicPr>
            <p:nvPr/>
          </p:nvPicPr>
          <p:blipFill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374552" y="41298"/>
              <a:ext cx="627446" cy="849867"/>
            </a:xfrm>
            <a:prstGeom prst="rect">
              <a:avLst/>
            </a:prstGeom>
          </p:spPr>
        </p:pic>
        <p:pic>
          <p:nvPicPr>
            <p:cNvPr id="190" name="Picture 189"/>
            <p:cNvPicPr>
              <a:picLocks noChangeAspect="1"/>
            </p:cNvPicPr>
            <p:nvPr/>
          </p:nvPicPr>
          <p:blipFill>
            <a:blip r:embed="rId2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661216" y="300576"/>
              <a:ext cx="627446" cy="849867"/>
            </a:xfrm>
            <a:prstGeom prst="rect">
              <a:avLst/>
            </a:prstGeom>
          </p:spPr>
        </p:pic>
        <p:pic>
          <p:nvPicPr>
            <p:cNvPr id="191" name="Picture 190"/>
            <p:cNvPicPr>
              <a:picLocks noChangeAspect="1"/>
            </p:cNvPicPr>
            <p:nvPr/>
          </p:nvPicPr>
          <p:blipFill>
            <a:blip r:embed="rId2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flipH="1">
              <a:off x="2972660" y="609934"/>
              <a:ext cx="627446" cy="849867"/>
            </a:xfrm>
            <a:prstGeom prst="rect">
              <a:avLst/>
            </a:prstGeom>
          </p:spPr>
        </p:pic>
        <p:cxnSp>
          <p:nvCxnSpPr>
            <p:cNvPr id="181" name="Straight Connector 180"/>
            <p:cNvCxnSpPr/>
            <p:nvPr/>
          </p:nvCxnSpPr>
          <p:spPr>
            <a:xfrm rot="16200000">
              <a:off x="2625889" y="1470559"/>
              <a:ext cx="1560075" cy="173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flipV="1">
              <a:off x="3358171" y="777462"/>
              <a:ext cx="146567" cy="20700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rot="16200000">
              <a:off x="2441493" y="1477402"/>
              <a:ext cx="1755285" cy="37120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rot="16200000">
              <a:off x="2516743" y="1546895"/>
              <a:ext cx="1750445" cy="211577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rot="16200000">
              <a:off x="2281698" y="1499875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 rot="16200000">
              <a:off x="2360695" y="1567720"/>
              <a:ext cx="1945454" cy="36493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4" name="Group 353"/>
          <p:cNvGrpSpPr/>
          <p:nvPr/>
        </p:nvGrpSpPr>
        <p:grpSpPr>
          <a:xfrm>
            <a:off x="6114629" y="1941537"/>
            <a:ext cx="511777" cy="2070045"/>
            <a:chOff x="6114629" y="1941537"/>
            <a:chExt cx="511777" cy="2070045"/>
          </a:xfrm>
        </p:grpSpPr>
        <p:cxnSp>
          <p:nvCxnSpPr>
            <p:cNvPr id="199" name="Straight Connector 198"/>
            <p:cNvCxnSpPr/>
            <p:nvPr/>
          </p:nvCxnSpPr>
          <p:spPr>
            <a:xfrm rot="16200000">
              <a:off x="5736406" y="2634636"/>
              <a:ext cx="1560075" cy="173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/>
            <p:cNvCxnSpPr/>
            <p:nvPr/>
          </p:nvCxnSpPr>
          <p:spPr>
            <a:xfrm flipV="1">
              <a:off x="6468688" y="1941539"/>
              <a:ext cx="146567" cy="20700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/>
            <p:cNvCxnSpPr/>
            <p:nvPr/>
          </p:nvCxnSpPr>
          <p:spPr>
            <a:xfrm rot="16200000">
              <a:off x="5552010" y="2641479"/>
              <a:ext cx="1755285" cy="37120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/>
            <p:cNvCxnSpPr/>
            <p:nvPr/>
          </p:nvCxnSpPr>
          <p:spPr>
            <a:xfrm rot="16200000">
              <a:off x="5627260" y="2710972"/>
              <a:ext cx="1750445" cy="211577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/>
          </p:nvCxnSpPr>
          <p:spPr>
            <a:xfrm rot="16200000">
              <a:off x="5392215" y="2663952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/>
          </p:nvCxnSpPr>
          <p:spPr>
            <a:xfrm rot="16200000">
              <a:off x="5471212" y="2731797"/>
              <a:ext cx="1945454" cy="36493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TextBox 214"/>
          <p:cNvSpPr txBox="1"/>
          <p:nvPr/>
        </p:nvSpPr>
        <p:spPr>
          <a:xfrm>
            <a:off x="3426396" y="2777461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/>
              <a:t>2</a:t>
            </a:r>
            <a:r>
              <a:rPr lang="en-US" baseline="30000" dirty="0" smtClean="0"/>
              <a:t>1</a:t>
            </a:r>
            <a:endParaRPr lang="en-US" baseline="30000" dirty="0"/>
          </a:p>
        </p:txBody>
      </p:sp>
      <p:sp>
        <p:nvSpPr>
          <p:cNvPr id="216" name="TextBox 215"/>
          <p:cNvSpPr txBox="1"/>
          <p:nvPr/>
        </p:nvSpPr>
        <p:spPr>
          <a:xfrm>
            <a:off x="6558413" y="2642250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r>
              <a:rPr lang="en-US" baseline="30000" dirty="0"/>
              <a:t>2</a:t>
            </a:r>
          </a:p>
        </p:txBody>
      </p:sp>
      <p:sp>
        <p:nvSpPr>
          <p:cNvPr id="217" name="TextBox 216"/>
          <p:cNvSpPr txBox="1"/>
          <p:nvPr/>
        </p:nvSpPr>
        <p:spPr>
          <a:xfrm>
            <a:off x="9595278" y="2659037"/>
            <a:ext cx="546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r>
              <a:rPr lang="en-US" baseline="-25000" dirty="0" smtClean="0"/>
              <a:t>2</a:t>
            </a:r>
            <a:r>
              <a:rPr lang="en-US" baseline="30000" dirty="0" smtClean="0"/>
              <a:t>3</a:t>
            </a:r>
            <a:endParaRPr lang="en-US" baseline="30000" dirty="0"/>
          </a:p>
        </p:txBody>
      </p:sp>
      <p:sp>
        <p:nvSpPr>
          <p:cNvPr id="43" name="TextBox 42"/>
          <p:cNvSpPr txBox="1"/>
          <p:nvPr/>
        </p:nvSpPr>
        <p:spPr>
          <a:xfrm>
            <a:off x="4208971" y="96326"/>
            <a:ext cx="1847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600" dirty="0" smtClean="0"/>
          </a:p>
          <a:p>
            <a:endParaRPr lang="en-US" sz="1600" dirty="0"/>
          </a:p>
        </p:txBody>
      </p:sp>
      <p:grpSp>
        <p:nvGrpSpPr>
          <p:cNvPr id="355" name="Group 354"/>
          <p:cNvGrpSpPr/>
          <p:nvPr/>
        </p:nvGrpSpPr>
        <p:grpSpPr>
          <a:xfrm>
            <a:off x="9068014" y="1952125"/>
            <a:ext cx="537119" cy="2263132"/>
            <a:chOff x="9068014" y="1952125"/>
            <a:chExt cx="537119" cy="2263132"/>
          </a:xfrm>
        </p:grpSpPr>
        <p:cxnSp>
          <p:nvCxnSpPr>
            <p:cNvPr id="209" name="Straight Connector 208"/>
            <p:cNvCxnSpPr/>
            <p:nvPr/>
          </p:nvCxnSpPr>
          <p:spPr>
            <a:xfrm rot="16200000">
              <a:off x="8715133" y="2645224"/>
              <a:ext cx="1560075" cy="17387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/>
            <p:cNvCxnSpPr/>
            <p:nvPr/>
          </p:nvCxnSpPr>
          <p:spPr>
            <a:xfrm flipV="1">
              <a:off x="9447415" y="1952127"/>
              <a:ext cx="146567" cy="20700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/>
            <p:nvPr/>
          </p:nvCxnSpPr>
          <p:spPr>
            <a:xfrm rot="16200000">
              <a:off x="8530737" y="2652067"/>
              <a:ext cx="1755285" cy="371205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/>
            <p:cNvCxnSpPr/>
            <p:nvPr/>
          </p:nvCxnSpPr>
          <p:spPr>
            <a:xfrm rot="16200000">
              <a:off x="8605987" y="2721560"/>
              <a:ext cx="1750445" cy="211577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/>
            <p:cNvCxnSpPr/>
            <p:nvPr/>
          </p:nvCxnSpPr>
          <p:spPr>
            <a:xfrm rot="16200000">
              <a:off x="8370942" y="2674540"/>
              <a:ext cx="1945454" cy="50062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/>
            <p:cNvCxnSpPr/>
            <p:nvPr/>
          </p:nvCxnSpPr>
          <p:spPr>
            <a:xfrm rot="16200000">
              <a:off x="8449939" y="2742385"/>
              <a:ext cx="1945454" cy="36493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Rectangle 111"/>
            <p:cNvSpPr/>
            <p:nvPr/>
          </p:nvSpPr>
          <p:spPr>
            <a:xfrm>
              <a:off x="9068014" y="32611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9110708" y="34135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9153402" y="3565977"/>
              <a:ext cx="179647" cy="6492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5" name="Rectangle 114"/>
          <p:cNvSpPr/>
          <p:nvPr/>
        </p:nvSpPr>
        <p:spPr>
          <a:xfrm>
            <a:off x="9196095" y="37183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9238789" y="38707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/>
          <p:cNvSpPr/>
          <p:nvPr/>
        </p:nvSpPr>
        <p:spPr>
          <a:xfrm>
            <a:off x="9281483" y="40231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/>
        </p:nvSpPr>
        <p:spPr>
          <a:xfrm>
            <a:off x="9324177" y="41755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9366871" y="4327977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/>
          <p:nvPr/>
        </p:nvSpPr>
        <p:spPr>
          <a:xfrm>
            <a:off x="9802681" y="32591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9845375" y="34115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9888069" y="35639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/>
          <p:nvPr/>
        </p:nvSpPr>
        <p:spPr>
          <a:xfrm>
            <a:off x="9930762" y="37163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/>
        </p:nvSpPr>
        <p:spPr>
          <a:xfrm>
            <a:off x="9973456" y="38687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10016150" y="40211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10058844" y="41735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/>
        </p:nvSpPr>
        <p:spPr>
          <a:xfrm>
            <a:off x="10101538" y="4325999"/>
            <a:ext cx="179647" cy="6492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9412150" y="4474853"/>
            <a:ext cx="32916" cy="1523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9" name="Straight Connector 128"/>
          <p:cNvCxnSpPr>
            <a:stCxn id="128" idx="0"/>
          </p:cNvCxnSpPr>
          <p:nvPr/>
        </p:nvCxnSpPr>
        <p:spPr>
          <a:xfrm>
            <a:off x="9428608" y="4474853"/>
            <a:ext cx="724496" cy="43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128" idx="2"/>
          </p:cNvCxnSpPr>
          <p:nvPr/>
        </p:nvCxnSpPr>
        <p:spPr>
          <a:xfrm flipV="1">
            <a:off x="9428608" y="4536191"/>
            <a:ext cx="724496" cy="91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Rectangle 130"/>
          <p:cNvSpPr/>
          <p:nvPr/>
        </p:nvSpPr>
        <p:spPr>
          <a:xfrm>
            <a:off x="10567288" y="32690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/>
          <p:cNvSpPr/>
          <p:nvPr/>
        </p:nvSpPr>
        <p:spPr>
          <a:xfrm>
            <a:off x="10609982" y="34214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10652676" y="35738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10695370" y="37262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10738064" y="38786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/>
        </p:nvSpPr>
        <p:spPr>
          <a:xfrm>
            <a:off x="10780757" y="40310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10823451" y="41834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10866145" y="4335899"/>
            <a:ext cx="179647" cy="6492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10156799" y="4472878"/>
            <a:ext cx="32916" cy="15239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/>
          <p:cNvCxnSpPr>
            <a:stCxn id="139" idx="0"/>
          </p:cNvCxnSpPr>
          <p:nvPr/>
        </p:nvCxnSpPr>
        <p:spPr>
          <a:xfrm>
            <a:off x="10173256" y="4472878"/>
            <a:ext cx="724496" cy="432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/>
          <p:cNvCxnSpPr>
            <a:stCxn id="139" idx="2"/>
          </p:cNvCxnSpPr>
          <p:nvPr/>
        </p:nvCxnSpPr>
        <p:spPr>
          <a:xfrm flipV="1">
            <a:off x="10173256" y="4534216"/>
            <a:ext cx="724496" cy="910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/>
          <p:cNvCxnSpPr/>
          <p:nvPr/>
        </p:nvCxnSpPr>
        <p:spPr>
          <a:xfrm>
            <a:off x="10131162" y="4279203"/>
            <a:ext cx="766590" cy="2452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/>
          <p:cNvCxnSpPr/>
          <p:nvPr/>
        </p:nvCxnSpPr>
        <p:spPr>
          <a:xfrm>
            <a:off x="10083115" y="4122763"/>
            <a:ext cx="830159" cy="413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/>
          <p:nvPr/>
        </p:nvCxnSpPr>
        <p:spPr>
          <a:xfrm>
            <a:off x="10032778" y="3976344"/>
            <a:ext cx="871863" cy="559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/>
          <p:nvPr/>
        </p:nvCxnSpPr>
        <p:spPr>
          <a:xfrm>
            <a:off x="9971192" y="3808433"/>
            <a:ext cx="919224" cy="7310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/>
          <p:cNvCxnSpPr/>
          <p:nvPr/>
        </p:nvCxnSpPr>
        <p:spPr>
          <a:xfrm>
            <a:off x="9921862" y="3652117"/>
            <a:ext cx="968554" cy="8737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/>
          <p:cNvCxnSpPr/>
          <p:nvPr/>
        </p:nvCxnSpPr>
        <p:spPr>
          <a:xfrm>
            <a:off x="9907637" y="3508289"/>
            <a:ext cx="997004" cy="10261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/>
          <p:nvPr/>
        </p:nvCxnSpPr>
        <p:spPr>
          <a:xfrm>
            <a:off x="9858765" y="3352727"/>
            <a:ext cx="1030477" cy="1181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2" name="TextBox 351"/>
          <p:cNvSpPr txBox="1"/>
          <p:nvPr/>
        </p:nvSpPr>
        <p:spPr>
          <a:xfrm>
            <a:off x="6766074" y="1379035"/>
            <a:ext cx="1814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LCN maps from prior layer</a:t>
            </a:r>
            <a:endParaRPr lang="en-US" sz="1200" dirty="0"/>
          </a:p>
        </p:txBody>
      </p:sp>
      <p:sp>
        <p:nvSpPr>
          <p:cNvPr id="353" name="TextBox 352"/>
          <p:cNvSpPr txBox="1"/>
          <p:nvPr/>
        </p:nvSpPr>
        <p:spPr>
          <a:xfrm>
            <a:off x="9729182" y="1377308"/>
            <a:ext cx="1814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LCN maps from prior layer</a:t>
            </a:r>
            <a:endParaRPr lang="en-US" sz="1200" dirty="0"/>
          </a:p>
        </p:txBody>
      </p:sp>
      <p:sp>
        <p:nvSpPr>
          <p:cNvPr id="356" name="TextBox 355"/>
          <p:cNvSpPr txBox="1"/>
          <p:nvPr/>
        </p:nvSpPr>
        <p:spPr>
          <a:xfrm>
            <a:off x="269598" y="6216430"/>
            <a:ext cx="12025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Training</a:t>
            </a:r>
            <a:endParaRPr lang="en-US" sz="2400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18" name="TextBox 217"/>
              <p:cNvSpPr txBox="1"/>
              <p:nvPr/>
            </p:nvSpPr>
            <p:spPr>
              <a:xfrm>
                <a:off x="337277" y="109307"/>
                <a:ext cx="8858900" cy="9028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Adapt W</a:t>
                </a:r>
                <a:r>
                  <a:rPr lang="en-US" sz="1600" baseline="-25000" dirty="0" smtClean="0"/>
                  <a:t>1</a:t>
                </a:r>
                <a:r>
                  <a:rPr lang="en-US" sz="1600" baseline="30000" dirty="0" smtClean="0"/>
                  <a:t>1</a:t>
                </a:r>
                <a:r>
                  <a:rPr lang="en-US" sz="1600" dirty="0" smtClean="0"/>
                  <a:t> and W</a:t>
                </a:r>
                <a:r>
                  <a:rPr lang="en-US" sz="1600" baseline="-25000" dirty="0" smtClean="0"/>
                  <a:t>2</a:t>
                </a:r>
                <a:r>
                  <a:rPr lang="en-US" sz="1600" baseline="30000" dirty="0" smtClean="0"/>
                  <a:t>1</a:t>
                </a:r>
                <a:r>
                  <a:rPr lang="en-US" sz="1600" dirty="0" smtClean="0"/>
                  <a:t> by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160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1600" i="0" smtClean="0"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  <m:r>
                              <a:rPr lang="en-US" sz="1600" b="0" i="1" baseline="-25000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𝑊</m:t>
                            </m:r>
                            <m:r>
                              <a:rPr lang="en-US" sz="1600" b="0" i="1" baseline="-2500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lim>
                        </m:limLow>
                      </m:fName>
                      <m:e/>
                    </m:func>
                    <m:nary>
                      <m:naryPr>
                        <m:chr m:val="∑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6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𝑎𝑚𝑝𝑙𝑒𝑠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/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( </m:t>
                        </m:r>
                        <m:d>
                          <m:dPr>
                            <m:begChr m:val="‖"/>
                            <m:endChr m:val="‖"/>
                            <m:ctrlPr>
                              <a:rPr lang="en-US" sz="16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  <m:r>
                              <a:rPr lang="en-US" sz="1600" i="1" baseline="-25000"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  <m:r>
                              <a:rPr lang="en-US" sz="1600" i="1" baseline="-25000"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1600" i="1" baseline="30000">
                                <a:latin typeface="Cambria Math" panose="02040503050406030204" pitchFamily="18" charset="0"/>
                              </a:rPr>
                              <m:t>𝑇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sz="1600" i="1" baseline="-2500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1600" i="1" baseline="-2500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</a:rPr>
                              <m:t>𝑥𝑖</m:t>
                            </m:r>
                          </m:e>
                        </m:d>
                        <m:r>
                          <m:rPr>
                            <m:nor/>
                          </m:rPr>
                          <a:rPr lang="en-US" sz="1600" baseline="30000" dirty="0"/>
                          <m:t>2 </m:t>
                        </m:r>
                      </m:e>
                    </m:nary>
                  </m:oMath>
                </a14:m>
                <a:r>
                  <a:rPr lang="en-US" sz="1600" dirty="0" smtClean="0"/>
                  <a:t>+ </a:t>
                </a:r>
                <a:r>
                  <a:rPr lang="el-GR" sz="1600" dirty="0" smtClean="0"/>
                  <a:t>λ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sz="16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𝑜𝑜𝑙𝑖𝑛𝑔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𝑢𝑛𝑖𝑡𝑠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  <m:sup/>
                      <m:e>
                        <m:rad>
                          <m:radPr>
                            <m:degHide m:val="on"/>
                            <m:ctrlPr>
                              <a:rPr lang="en-US" sz="1600" i="1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𝜀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𝐻𝑗</m:t>
                            </m:r>
                            <m:d>
                              <m:dPr>
                                <m:ctrlPr>
                                  <a:rPr 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𝑊</m:t>
                                </m:r>
                                <m:r>
                                  <a:rPr lang="en-US" sz="1600" i="1" baseline="-250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1600" i="1" baseline="300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sz="1600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1600" i="1" baseline="-2500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</m:d>
                            <m:r>
                              <a:rPr lang="en-US" sz="1600" i="1" baseline="3000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e>
                        </m:rad>
                      </m:e>
                    </m:nary>
                  </m:oMath>
                </a14:m>
                <a:r>
                  <a:rPr lang="en-US" sz="1600" dirty="0" smtClean="0"/>
                  <a:t> )</a:t>
                </a:r>
              </a:p>
              <a:p>
                <a:endParaRPr lang="en-US" sz="1600" dirty="0"/>
              </a:p>
              <a:p>
                <a:r>
                  <a:rPr lang="en-US" sz="1600" dirty="0" smtClean="0"/>
                  <a:t>This cost function looks for a trade-off between reconstruction and </a:t>
                </a:r>
                <a:r>
                  <a:rPr lang="en-US" sz="1600" dirty="0" err="1" smtClean="0"/>
                  <a:t>sparsity</a:t>
                </a:r>
                <a:r>
                  <a:rPr lang="en-US" sz="1600" dirty="0" smtClean="0"/>
                  <a:t> (</a:t>
                </a:r>
                <a:r>
                  <a:rPr lang="el-GR" sz="1600" dirty="0"/>
                  <a:t>λ</a:t>
                </a:r>
                <a:r>
                  <a:rPr lang="en-US" sz="1600" dirty="0" smtClean="0"/>
                  <a:t> is trade-off parameter).</a:t>
                </a:r>
                <a:endParaRPr lang="en-US" sz="1600" dirty="0"/>
              </a:p>
            </p:txBody>
          </p:sp>
        </mc:Choice>
        <mc:Fallback>
          <p:sp>
            <p:nvSpPr>
              <p:cNvPr id="218" name="TextBox 2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7277" y="109307"/>
                <a:ext cx="8858900" cy="902811"/>
              </a:xfrm>
              <a:prstGeom prst="rect">
                <a:avLst/>
              </a:prstGeom>
              <a:blipFill rotWithShape="0">
                <a:blip r:embed="rId6"/>
                <a:stretch>
                  <a:fillRect l="-344" t="-35811" b="-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23893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774"/>
            <a:ext cx="12192001" cy="686377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838200" y="40187"/>
            <a:ext cx="10515600" cy="914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solidFill>
                  <a:schemeClr val="bg1"/>
                </a:solidFill>
              </a:rPr>
              <a:t>Training of </a:t>
            </a:r>
            <a:r>
              <a:rPr lang="en-US" sz="3200" b="1" dirty="0" err="1" smtClean="0">
                <a:solidFill>
                  <a:schemeClr val="bg1"/>
                </a:solidFill>
              </a:rPr>
              <a:t>Autoencoder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72592" y="3770461"/>
            <a:ext cx="7790659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</a:t>
            </a:r>
            <a:r>
              <a:rPr lang="en-US" sz="2400" dirty="0" smtClean="0">
                <a:solidFill>
                  <a:schemeClr val="bg1"/>
                </a:solidFill>
              </a:rPr>
              <a:t>tochastic gradient descent. Minimize difference between </a:t>
            </a:r>
          </a:p>
          <a:p>
            <a:r>
              <a:rPr lang="en-US" sz="2400" dirty="0" smtClean="0">
                <a:solidFill>
                  <a:schemeClr val="bg1"/>
                </a:solidFill>
              </a:rPr>
              <a:t>input image and reconstructed image. </a:t>
            </a:r>
            <a:r>
              <a:rPr lang="en-US" sz="2400" dirty="0">
                <a:solidFill>
                  <a:schemeClr val="bg1"/>
                </a:solidFill>
              </a:rPr>
              <a:t>No image labels used. </a:t>
            </a:r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400" u="sng" dirty="0" smtClean="0">
                <a:solidFill>
                  <a:schemeClr val="bg1"/>
                </a:solidFill>
              </a:rPr>
              <a:t>Unsupervised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>
                <a:solidFill>
                  <a:schemeClr val="bg1"/>
                </a:solidFill>
              </a:rPr>
              <a:t>training.</a:t>
            </a:r>
          </a:p>
          <a:p>
            <a:endParaRPr lang="en-US" sz="2400" dirty="0" smtClean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Pooling layer weights are fixed.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smtClean="0">
                <a:solidFill>
                  <a:schemeClr val="bg1"/>
                </a:solidFill>
              </a:rPr>
              <a:t>RICA = Reconstruction Independent Component Analysis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0253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8033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Image recognizer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1215255" cy="4351338"/>
          </a:xfrm>
        </p:spPr>
        <p:txBody>
          <a:bodyPr>
            <a:norm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Pretrained</a:t>
            </a:r>
            <a:r>
              <a:rPr lang="en-US" sz="2000" dirty="0" smtClean="0">
                <a:solidFill>
                  <a:schemeClr val="bg1"/>
                </a:solidFill>
              </a:rPr>
              <a:t> (unsupervised) </a:t>
            </a:r>
            <a:r>
              <a:rPr lang="en-US" sz="2000" dirty="0" err="1" smtClean="0">
                <a:solidFill>
                  <a:schemeClr val="bg1"/>
                </a:solidFill>
              </a:rPr>
              <a:t>autoencoder</a:t>
            </a:r>
            <a:r>
              <a:rPr lang="en-US" sz="2000" dirty="0" smtClean="0">
                <a:solidFill>
                  <a:schemeClr val="bg1"/>
                </a:solidFill>
              </a:rPr>
              <a:t> + supervised classifier on top.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Classifier: 1-versus-all logistic classifier.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First train the classifier, then fine-tune the whole network (encoder + classifier).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Fine tuning is also supervised.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7142" y="2052585"/>
            <a:ext cx="2105391" cy="45754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99022" y="1212621"/>
            <a:ext cx="1508167" cy="37986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Classifier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ight Arrow 5"/>
          <p:cNvSpPr/>
          <p:nvPr/>
        </p:nvSpPr>
        <p:spPr>
          <a:xfrm rot="16200000">
            <a:off x="10504015" y="1859852"/>
            <a:ext cx="474432" cy="822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521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826" y="38887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b="1" dirty="0" err="1" smtClean="0">
                <a:solidFill>
                  <a:schemeClr val="bg1"/>
                </a:solidFill>
              </a:rPr>
              <a:t>ImageNet</a:t>
            </a:r>
            <a:r>
              <a:rPr lang="en-US" sz="3200" b="1" dirty="0" smtClean="0">
                <a:solidFill>
                  <a:schemeClr val="bg1"/>
                </a:solidFill>
              </a:rPr>
              <a:t> Data Set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3826" y="1849375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  <a:hlinkClick r:id="rId2"/>
              </a:rPr>
              <a:t>http://www.image-net.org</a:t>
            </a:r>
            <a:r>
              <a:rPr lang="en-US" sz="2000" dirty="0" smtClean="0">
                <a:solidFill>
                  <a:schemeClr val="bg1"/>
                </a:solidFill>
                <a:hlinkClick r:id="rId2"/>
              </a:rPr>
              <a:t>/</a:t>
            </a:r>
            <a:endParaRPr lang="en-US" sz="2000" dirty="0" smtClean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Data set is structures like </a:t>
            </a:r>
            <a:r>
              <a:rPr lang="en-US" sz="2000" dirty="0" err="1" smtClean="0">
                <a:solidFill>
                  <a:schemeClr val="bg1"/>
                </a:solidFill>
              </a:rPr>
              <a:t>WordNet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hierarchy of concepts. &gt; 100 000 concepts.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For each concept &gt; 1000 images (goal).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Total ~ 15 Million color images for ~ 22 000 categories. 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Each image is labeled. There is ambiguity.</a:t>
            </a:r>
          </a:p>
          <a:p>
            <a:endParaRPr lang="en-US" sz="2000" dirty="0" smtClean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Check out ILSVRC competitions.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39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1877"/>
            <a:ext cx="12192000" cy="6909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47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883" y="365126"/>
            <a:ext cx="11056917" cy="881784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R</a:t>
            </a:r>
            <a:r>
              <a:rPr lang="en-US" sz="3200" b="1" dirty="0" smtClean="0">
                <a:solidFill>
                  <a:schemeClr val="bg1"/>
                </a:solidFill>
              </a:rPr>
              <a:t>esults (</a:t>
            </a:r>
            <a:r>
              <a:rPr lang="en-US" sz="3200" b="1" dirty="0" err="1" smtClean="0">
                <a:solidFill>
                  <a:schemeClr val="bg1"/>
                </a:solidFill>
              </a:rPr>
              <a:t>Quoc</a:t>
            </a:r>
            <a:r>
              <a:rPr lang="en-US" sz="3200" b="1" dirty="0" smtClean="0">
                <a:solidFill>
                  <a:schemeClr val="bg1"/>
                </a:solidFill>
              </a:rPr>
              <a:t> V. Le et al. 2012)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883" y="1484416"/>
            <a:ext cx="11056917" cy="4692547"/>
          </a:xfrm>
        </p:spPr>
        <p:txBody>
          <a:bodyPr>
            <a:noAutofit/>
          </a:bodyPr>
          <a:lstStyle/>
          <a:p>
            <a:r>
              <a:rPr lang="en-US" sz="2000" dirty="0" err="1" smtClean="0">
                <a:solidFill>
                  <a:schemeClr val="bg1"/>
                </a:solidFill>
              </a:rPr>
              <a:t>ImageNet</a:t>
            </a:r>
            <a:r>
              <a:rPr lang="en-US" sz="2000" dirty="0" smtClean="0">
                <a:solidFill>
                  <a:schemeClr val="bg1"/>
                </a:solidFill>
              </a:rPr>
              <a:t>, 20 000 categories:</a:t>
            </a:r>
          </a:p>
          <a:p>
            <a:pPr marL="0" indent="0">
              <a:buNone/>
            </a:pPr>
            <a:endParaRPr lang="en-US" sz="100" dirty="0" smtClean="0">
              <a:solidFill>
                <a:schemeClr val="bg1"/>
              </a:solidFill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Random guess with 20 000 categories </a:t>
            </a:r>
            <a:r>
              <a:rPr lang="en-US" sz="2000" dirty="0" smtClean="0">
                <a:solidFill>
                  <a:schemeClr val="bg1"/>
                </a:solidFill>
                <a:sym typeface="Wingdings" panose="05000000000000000000" pitchFamily="2" charset="2"/>
              </a:rPr>
              <a:t>  0.005%.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  <a:sym typeface="Wingdings" panose="05000000000000000000" pitchFamily="2" charset="2"/>
              </a:rPr>
              <a:t>Best published result before:  9.5% (Weston et al., 2011).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  <a:sym typeface="Wingdings" panose="05000000000000000000" pitchFamily="2" charset="2"/>
              </a:rPr>
              <a:t>This paper:  15.8%.   70% relative improvement.</a:t>
            </a: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Human performance?</a:t>
            </a:r>
          </a:p>
          <a:p>
            <a:pPr lvl="1"/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 err="1" smtClean="0">
                <a:solidFill>
                  <a:schemeClr val="bg1"/>
                </a:solidFill>
              </a:rPr>
              <a:t>ImageNet</a:t>
            </a:r>
            <a:r>
              <a:rPr lang="en-US" sz="2000" dirty="0" smtClean="0">
                <a:solidFill>
                  <a:schemeClr val="bg1"/>
                </a:solidFill>
              </a:rPr>
              <a:t>, 10 000 categories:</a:t>
            </a:r>
          </a:p>
          <a:p>
            <a:endParaRPr lang="en-US" sz="100" dirty="0" smtClean="0">
              <a:solidFill>
                <a:schemeClr val="bg1"/>
              </a:solidFill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This paper: 19.2%.</a:t>
            </a:r>
            <a:endParaRPr lang="en-US" sz="2000" dirty="0" smtClean="0">
              <a:solidFill>
                <a:schemeClr val="bg1"/>
              </a:solidFill>
            </a:endParaRPr>
          </a:p>
          <a:p>
            <a:endParaRPr lang="en-US" sz="2000" dirty="0" smtClean="0">
              <a:solidFill>
                <a:schemeClr val="bg1"/>
              </a:solidFill>
            </a:endParaRPr>
          </a:p>
          <a:p>
            <a:r>
              <a:rPr lang="en-US" sz="2000" dirty="0" err="1" smtClean="0">
                <a:solidFill>
                  <a:schemeClr val="bg1"/>
                </a:solidFill>
              </a:rPr>
              <a:t>ImageNet</a:t>
            </a:r>
            <a:r>
              <a:rPr lang="en-US" sz="2000" dirty="0" smtClean="0">
                <a:solidFill>
                  <a:schemeClr val="bg1"/>
                </a:solidFill>
              </a:rPr>
              <a:t>, 1 000 categories:</a:t>
            </a:r>
          </a:p>
          <a:p>
            <a:endParaRPr lang="en-US" sz="100" dirty="0" smtClean="0">
              <a:solidFill>
                <a:schemeClr val="bg1"/>
              </a:solidFill>
            </a:endParaRPr>
          </a:p>
          <a:p>
            <a:pPr lvl="1"/>
            <a:r>
              <a:rPr lang="en-US" sz="2000" dirty="0" smtClean="0">
                <a:solidFill>
                  <a:schemeClr val="bg1"/>
                </a:solidFill>
              </a:rPr>
              <a:t>This paper: &gt; 50%.</a:t>
            </a:r>
          </a:p>
          <a:p>
            <a:pPr lvl="1"/>
            <a:r>
              <a:rPr lang="en-US" sz="2000" dirty="0">
                <a:solidFill>
                  <a:schemeClr val="bg1"/>
                </a:solidFill>
                <a:sym typeface="Wingdings" panose="05000000000000000000" pitchFamily="2" charset="2"/>
              </a:rPr>
              <a:t>Today:</a:t>
            </a:r>
            <a:endParaRPr lang="en-US" sz="2000" dirty="0">
              <a:solidFill>
                <a:schemeClr val="bg1"/>
              </a:solidFill>
            </a:endParaRPr>
          </a:p>
          <a:p>
            <a:pPr lvl="1"/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8104" y="4260613"/>
            <a:ext cx="5025696" cy="237265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0702" y="743440"/>
            <a:ext cx="1808048" cy="148195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3572" y="774571"/>
            <a:ext cx="1758468" cy="151781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395814" y="2344144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Eskimo  dog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64323" y="2344144"/>
            <a:ext cx="1540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Siberian husky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445829" y="2722502"/>
            <a:ext cx="486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2 distinct categories in the ILSVRC 2014 challenge.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923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84901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Cat neuron activations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994715"/>
            <a:ext cx="10515600" cy="641268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 smtClean="0"/>
              <a:t>The cat neuron tends to respond positively to cat face images and negatively to other stuff.</a:t>
            </a:r>
          </a:p>
          <a:p>
            <a:r>
              <a:rPr lang="en-US" sz="2000" dirty="0" smtClean="0"/>
              <a:t>Images have been resized (80x80) in order to fit the receptive field of the corresponding neuron.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180" y="1039788"/>
            <a:ext cx="5841181" cy="43807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71304" y="3045515"/>
            <a:ext cx="1165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Frequency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89517" y="5257248"/>
            <a:ext cx="1456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Feature value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234736" y="1609616"/>
            <a:ext cx="1683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Random images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45185" y="2149434"/>
            <a:ext cx="1026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Cat faces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9963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4505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Cat </a:t>
            </a:r>
            <a:r>
              <a:rPr lang="en-US" sz="3200" b="1" dirty="0" smtClean="0">
                <a:solidFill>
                  <a:schemeClr val="bg1"/>
                </a:solidFill>
              </a:rPr>
              <a:t>detectors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60353"/>
            <a:ext cx="4466881" cy="335808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1410" y="1360352"/>
            <a:ext cx="4265505" cy="335808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8200" y="4978354"/>
            <a:ext cx="45427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</a:t>
            </a:r>
            <a:r>
              <a:rPr lang="en-US" sz="2000" dirty="0" smtClean="0">
                <a:solidFill>
                  <a:schemeClr val="bg1"/>
                </a:solidFill>
              </a:rPr>
              <a:t>at faces with highest recognition scores. 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98926" y="4978354"/>
            <a:ext cx="57813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Optimal cat face computed by numerical optimization</a:t>
            </a:r>
          </a:p>
          <a:p>
            <a:pPr algn="ctr"/>
            <a:r>
              <a:rPr lang="en-US" sz="2000" dirty="0">
                <a:solidFill>
                  <a:schemeClr val="bg1"/>
                </a:solidFill>
              </a:rPr>
              <a:t>u</a:t>
            </a:r>
            <a:r>
              <a:rPr lang="en-US" sz="2000" dirty="0" smtClean="0">
                <a:solidFill>
                  <a:schemeClr val="bg1"/>
                </a:solidFill>
              </a:rPr>
              <a:t>sing the trained </a:t>
            </a:r>
            <a:r>
              <a:rPr lang="en-US" sz="2000" dirty="0" err="1" smtClean="0">
                <a:solidFill>
                  <a:schemeClr val="bg1"/>
                </a:solidFill>
              </a:rPr>
              <a:t>autoencoder</a:t>
            </a:r>
            <a:r>
              <a:rPr lang="en-US" sz="2000" dirty="0" smtClean="0">
                <a:solidFill>
                  <a:schemeClr val="bg1"/>
                </a:solidFill>
              </a:rPr>
              <a:t>.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1322" y="5946161"/>
            <a:ext cx="105546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Numerical optimization: optimize input (not </a:t>
            </a:r>
            <a:r>
              <a:rPr lang="en-US" dirty="0" err="1" smtClean="0">
                <a:solidFill>
                  <a:schemeClr val="bg1"/>
                </a:solidFill>
              </a:rPr>
              <a:t>autoencoder</a:t>
            </a:r>
            <a:r>
              <a:rPr lang="en-US" dirty="0" smtClean="0">
                <a:solidFill>
                  <a:schemeClr val="bg1"/>
                </a:solidFill>
              </a:rPr>
              <a:t> parameters) for highest possible activation of the </a:t>
            </a: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“cat neuron” in the latent representation of the </a:t>
            </a:r>
            <a:r>
              <a:rPr lang="en-US" dirty="0" err="1" smtClean="0">
                <a:solidFill>
                  <a:schemeClr val="bg1"/>
                </a:solidFill>
              </a:rPr>
              <a:t>autoencoder</a:t>
            </a:r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185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690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5631"/>
            <a:ext cx="10515600" cy="907901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Human face detector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2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Why today’s paper?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Today’s paper is about Deep Learning.</a:t>
            </a:r>
          </a:p>
          <a:p>
            <a:pPr lvl="1"/>
            <a:r>
              <a:rPr lang="en-US" sz="1800" dirty="0" smtClean="0"/>
              <a:t>Deep Learning currently gets a lot of attention: big companies, newspapers, CES, VCs, …</a:t>
            </a:r>
          </a:p>
          <a:p>
            <a:pPr lvl="1"/>
            <a:r>
              <a:rPr lang="en-US" sz="1800" dirty="0" smtClean="0"/>
              <a:t>Deep Learning has produced a number of very impressive and intriguing results.</a:t>
            </a:r>
          </a:p>
          <a:p>
            <a:pPr lvl="1"/>
            <a:r>
              <a:rPr lang="en-US" sz="1800" dirty="0" smtClean="0"/>
              <a:t>Deep Learning is finally possible </a:t>
            </a:r>
            <a:r>
              <a:rPr lang="en-US" sz="1800" dirty="0" smtClean="0">
                <a:sym typeface="Wingdings" panose="05000000000000000000" pitchFamily="2" charset="2"/>
              </a:rPr>
              <a:t> computing power, data available, algorithms improved.</a:t>
            </a:r>
          </a:p>
          <a:p>
            <a:endParaRPr lang="en-US" sz="2200" dirty="0" smtClean="0"/>
          </a:p>
          <a:p>
            <a:r>
              <a:rPr lang="en-US" sz="2000" dirty="0" smtClean="0"/>
              <a:t>However, the </a:t>
            </a:r>
            <a:r>
              <a:rPr lang="en-US" sz="2000" i="1" dirty="0" smtClean="0"/>
              <a:t>real reason </a:t>
            </a:r>
            <a:r>
              <a:rPr lang="en-US" sz="2000" dirty="0" smtClean="0"/>
              <a:t>is that Jeff has chosen the “cat face” from today’s paper as the symbol for this Machine Learning meet-up. I felt that needed some explanation … </a:t>
            </a:r>
            <a:r>
              <a:rPr lang="en-US" sz="2000" dirty="0" smtClean="0">
                <a:sym typeface="Wingdings" panose="05000000000000000000" pitchFamily="2" charset="2"/>
              </a:rPr>
              <a:t>.</a:t>
            </a:r>
            <a:endParaRPr lang="en-US" sz="2000" dirty="0" smtClean="0"/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610" y="4532858"/>
            <a:ext cx="2088377" cy="164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096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95003"/>
            <a:ext cx="10515600" cy="712519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Recognition invariances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347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662"/>
          </a:xfrm>
        </p:spPr>
        <p:txBody>
          <a:bodyPr>
            <a:norm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</a:rPr>
              <a:t>Grandmother neuron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A concept is encoded by a single neuron in the brain. 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When exposed to perceptual input associated with this concept the neuron is activated.</a:t>
            </a:r>
          </a:p>
          <a:p>
            <a:endParaRPr lang="en-US" sz="2000" dirty="0" smtClean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“Grandmother neuron” concept introduced by J.P. </a:t>
            </a:r>
            <a:r>
              <a:rPr lang="en-US" sz="2000" dirty="0" err="1" smtClean="0">
                <a:solidFill>
                  <a:schemeClr val="bg1"/>
                </a:solidFill>
              </a:rPr>
              <a:t>Changeux</a:t>
            </a:r>
            <a:r>
              <a:rPr lang="en-US" sz="2000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sz="2000" dirty="0" err="1" smtClean="0">
                <a:solidFill>
                  <a:schemeClr val="bg1"/>
                </a:solidFill>
              </a:rPr>
              <a:t>Livre</a:t>
            </a:r>
            <a:r>
              <a:rPr lang="en-US" sz="2000" dirty="0" smtClean="0">
                <a:solidFill>
                  <a:schemeClr val="bg1"/>
                </a:solidFill>
              </a:rPr>
              <a:t>: “</a:t>
            </a:r>
            <a:r>
              <a:rPr lang="en-US" sz="2000" dirty="0" err="1" smtClean="0">
                <a:solidFill>
                  <a:schemeClr val="bg1"/>
                </a:solidFill>
              </a:rPr>
              <a:t>L’home</a:t>
            </a:r>
            <a:r>
              <a:rPr lang="en-US" sz="2000" dirty="0" smtClean="0">
                <a:solidFill>
                  <a:schemeClr val="bg1"/>
                </a:solidFill>
              </a:rPr>
              <a:t> neuronal”, </a:t>
            </a:r>
            <a:r>
              <a:rPr lang="en-US" sz="2000" dirty="0" err="1" smtClean="0">
                <a:solidFill>
                  <a:schemeClr val="bg1"/>
                </a:solidFill>
              </a:rPr>
              <a:t>Pluriel</a:t>
            </a:r>
            <a:r>
              <a:rPr lang="en-US" sz="2000" dirty="0" smtClean="0">
                <a:solidFill>
                  <a:schemeClr val="bg1"/>
                </a:solidFill>
              </a:rPr>
              <a:t>, 1983.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 smtClean="0">
                <a:solidFill>
                  <a:schemeClr val="bg1"/>
                </a:solidFill>
              </a:rPr>
              <a:t>Plausibility: humans generally know about a few million concepts. No </a:t>
            </a:r>
            <a:r>
              <a:rPr lang="en-US" sz="2000" dirty="0" err="1" smtClean="0">
                <a:solidFill>
                  <a:schemeClr val="bg1"/>
                </a:solidFill>
              </a:rPr>
              <a:t>pb</a:t>
            </a:r>
            <a:r>
              <a:rPr lang="en-US" sz="2000" dirty="0" smtClean="0">
                <a:solidFill>
                  <a:schemeClr val="bg1"/>
                </a:solidFill>
              </a:rPr>
              <a:t> to encode each concept by one or an assembly of neurons. But …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Brain: ~ 10</a:t>
            </a:r>
            <a:r>
              <a:rPr lang="en-US" sz="2000" baseline="30000" dirty="0" smtClean="0">
                <a:solidFill>
                  <a:schemeClr val="bg1"/>
                </a:solidFill>
              </a:rPr>
              <a:t>11 </a:t>
            </a:r>
            <a:r>
              <a:rPr lang="en-US" sz="2000" dirty="0" smtClean="0">
                <a:solidFill>
                  <a:schemeClr val="bg1"/>
                </a:solidFill>
              </a:rPr>
              <a:t>neurons and ~10</a:t>
            </a:r>
            <a:r>
              <a:rPr lang="en-US" sz="2000" baseline="30000" dirty="0" smtClean="0">
                <a:solidFill>
                  <a:schemeClr val="bg1"/>
                </a:solidFill>
              </a:rPr>
              <a:t>14 </a:t>
            </a:r>
            <a:r>
              <a:rPr lang="en-US" sz="2000" dirty="0" smtClean="0">
                <a:solidFill>
                  <a:schemeClr val="bg1"/>
                </a:solidFill>
              </a:rPr>
              <a:t>synapses.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589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07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9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365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140"/>
            <a:ext cx="12192000" cy="6879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68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questions and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unclear?</a:t>
            </a:r>
          </a:p>
          <a:p>
            <a:r>
              <a:rPr lang="en-US" dirty="0" smtClean="0"/>
              <a:t>What could/should be improved?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3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Disclaimer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I have taken the following slides from various sources and authors on the web, most importantly from slides by </a:t>
            </a:r>
            <a:r>
              <a:rPr lang="en-US" sz="2000" dirty="0" err="1" smtClean="0"/>
              <a:t>Quoc</a:t>
            </a:r>
            <a:r>
              <a:rPr lang="en-US" sz="2000" dirty="0" smtClean="0"/>
              <a:t> V. Le, first author of today’s paper.</a:t>
            </a:r>
          </a:p>
          <a:p>
            <a:r>
              <a:rPr lang="en-US" sz="2000" dirty="0" smtClean="0"/>
              <a:t>I have made changes, comments, and I have added some other stuff.</a:t>
            </a:r>
          </a:p>
          <a:p>
            <a:r>
              <a:rPr lang="en-US" sz="2000" dirty="0" smtClean="0"/>
              <a:t>Any possible problems with the slides or false statements are probably my fault. Don’t blame anything on the original authors.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5090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908192"/>
            <a:ext cx="575728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Associate a class label with an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Sometimes ambiguous: several objects </a:t>
            </a:r>
          </a:p>
          <a:p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smtClean="0">
                <a:solidFill>
                  <a:schemeClr val="bg1"/>
                </a:solidFill>
              </a:rPr>
              <a:t>     in image (</a:t>
            </a:r>
            <a:r>
              <a:rPr lang="en-US" sz="2000" dirty="0" err="1" smtClean="0">
                <a:solidFill>
                  <a:schemeClr val="bg1"/>
                </a:solidFill>
              </a:rPr>
              <a:t>Seg</a:t>
            </a:r>
            <a:r>
              <a:rPr lang="en-US" sz="2000" dirty="0" smtClean="0">
                <a:solidFill>
                  <a:schemeClr val="bg1"/>
                </a:solidFill>
              </a:rPr>
              <a:t>), what semantic level of labeling?,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chemeClr val="bg1"/>
                </a:solidFill>
              </a:rPr>
              <a:t>Find specific class(</a:t>
            </a:r>
            <a:r>
              <a:rPr lang="en-US" sz="2000" dirty="0" err="1" smtClean="0">
                <a:solidFill>
                  <a:schemeClr val="bg1"/>
                </a:solidFill>
              </a:rPr>
              <a:t>es</a:t>
            </a:r>
            <a:r>
              <a:rPr lang="en-US" sz="2000" dirty="0" smtClean="0">
                <a:solidFill>
                  <a:schemeClr val="bg1"/>
                </a:solidFill>
              </a:rPr>
              <a:t>), versus label anything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8200" y="-29959"/>
            <a:ext cx="10515600" cy="9411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solidFill>
                  <a:schemeClr val="bg1"/>
                </a:solidFill>
              </a:rPr>
              <a:t>Image Recognition</a:t>
            </a:r>
            <a:endParaRPr lang="en-US" sz="32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783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Quiz on </a:t>
            </a:r>
            <a:r>
              <a:rPr lang="en-US" sz="3200" b="1" dirty="0" err="1" smtClean="0"/>
              <a:t>ImageNet</a:t>
            </a:r>
            <a:r>
              <a:rPr lang="en-US" sz="3200" b="1" dirty="0" smtClean="0"/>
              <a:t> data set images</a:t>
            </a:r>
            <a:r>
              <a:rPr lang="en-US" sz="3200" b="1" dirty="0" smtClean="0"/>
              <a:t>?</a:t>
            </a:r>
            <a:endParaRPr lang="en-US" sz="3200" b="1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51" t="1475" r="50552" b="74056"/>
          <a:stretch/>
        </p:blipFill>
        <p:spPr bwMode="auto">
          <a:xfrm>
            <a:off x="504608" y="2712604"/>
            <a:ext cx="1911350" cy="1627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600" t="49245" r="75309" b="22845"/>
          <a:stretch/>
        </p:blipFill>
        <p:spPr>
          <a:xfrm>
            <a:off x="5359657" y="2725320"/>
            <a:ext cx="1601757" cy="1601757"/>
          </a:xfrm>
          <a:prstGeom prst="rect">
            <a:avLst/>
          </a:prstGeom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74" t="968" r="26822" b="70104"/>
          <a:stretch/>
        </p:blipFill>
        <p:spPr bwMode="auto">
          <a:xfrm>
            <a:off x="3092671" y="2725320"/>
            <a:ext cx="1593850" cy="1601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49767" t="48351" r="26846" b="22487"/>
          <a:stretch/>
        </p:blipFill>
        <p:spPr>
          <a:xfrm>
            <a:off x="7638127" y="2725320"/>
            <a:ext cx="1577305" cy="162721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73429" t="47685" r="3036" b="22616"/>
          <a:stretch/>
        </p:blipFill>
        <p:spPr>
          <a:xfrm>
            <a:off x="9892145" y="2725619"/>
            <a:ext cx="1558314" cy="162692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88341" y="4474728"/>
            <a:ext cx="1543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Container ship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117654" y="4474728"/>
            <a:ext cx="1532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Motor scooter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8021283" y="4474728"/>
            <a:ext cx="810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Cherry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846078" y="4474728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Grille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9845915" y="4474728"/>
            <a:ext cx="1650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Madagascar cat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17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1161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Image Recognition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9373"/>
            <a:ext cx="10515600" cy="470759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Traditionally several processing steps (divide and conquer): Feature extraction + Classification.</a:t>
            </a:r>
          </a:p>
          <a:p>
            <a:r>
              <a:rPr lang="en-US" sz="2000" dirty="0" smtClean="0"/>
              <a:t>Feature Extraction mostly hand crafted.</a:t>
            </a:r>
          </a:p>
          <a:p>
            <a:r>
              <a:rPr lang="en-US" sz="2000" dirty="0" smtClean="0"/>
              <a:t>Classifier trained on mostly labeled (or unlabeled) data.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109" y="3169431"/>
            <a:ext cx="2224845" cy="23396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2136" y="3169431"/>
            <a:ext cx="2232618" cy="2339619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2730536" y="4161836"/>
            <a:ext cx="665018" cy="3948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6007918" y="4161836"/>
            <a:ext cx="665018" cy="3948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926100" y="4187359"/>
            <a:ext cx="1755173" cy="369332"/>
          </a:xfrm>
          <a:prstGeom prst="rect">
            <a:avLst/>
          </a:prstGeom>
          <a:noFill/>
          <a:ln w="2222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Classifier</a:t>
            </a:r>
            <a:endParaRPr lang="en-US" dirty="0"/>
          </a:p>
        </p:txBody>
      </p:sp>
      <p:sp>
        <p:nvSpPr>
          <p:cNvPr id="9" name="Right Arrow 8"/>
          <p:cNvSpPr/>
          <p:nvPr/>
        </p:nvSpPr>
        <p:spPr>
          <a:xfrm>
            <a:off x="8934437" y="4174597"/>
            <a:ext cx="665018" cy="3948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838620" y="4192993"/>
            <a:ext cx="1343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Human Face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3600276" y="5672137"/>
            <a:ext cx="20763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Feature Extraction</a:t>
            </a:r>
          </a:p>
          <a:p>
            <a:pPr algn="ctr"/>
            <a:r>
              <a:rPr lang="en-US" dirty="0" smtClean="0"/>
              <a:t>(often hand crafted)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44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9279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Supervised versus Unsupervised </a:t>
            </a:r>
            <a:r>
              <a:rPr lang="en-US" sz="3200" b="1" dirty="0" smtClean="0"/>
              <a:t>Learning of Classifiers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318161"/>
            <a:ext cx="11144003" cy="4858802"/>
          </a:xfrm>
        </p:spPr>
        <p:txBody>
          <a:bodyPr>
            <a:normAutofit/>
          </a:bodyPr>
          <a:lstStyle/>
          <a:p>
            <a:r>
              <a:rPr lang="en-US" sz="2000" dirty="0" smtClean="0"/>
              <a:t>Supervised Learning needs couples of {image, class label}.</a:t>
            </a:r>
          </a:p>
          <a:p>
            <a:endParaRPr lang="en-US" sz="2000" dirty="0"/>
          </a:p>
          <a:p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sz="2000" dirty="0" smtClean="0"/>
              <a:t>That can be expensive. Sometimes difficult to get your hands on large labeled data sets. Wrong labels.</a:t>
            </a:r>
          </a:p>
          <a:p>
            <a:endParaRPr lang="en-US" sz="2000" dirty="0" smtClean="0"/>
          </a:p>
          <a:p>
            <a:r>
              <a:rPr lang="en-US" sz="2000" dirty="0" smtClean="0"/>
              <a:t>Unsupervised Learning: no category labels provided</a:t>
            </a:r>
          </a:p>
          <a:p>
            <a:r>
              <a:rPr lang="en-US" sz="2000" dirty="0"/>
              <a:t>C</a:t>
            </a:r>
            <a:r>
              <a:rPr lang="en-US" sz="2000" dirty="0" smtClean="0"/>
              <a:t>lustering (e.g. k-means)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663" y="1827404"/>
            <a:ext cx="3426481" cy="15088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435" y="5110695"/>
            <a:ext cx="3028950" cy="15144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6205" y="4712170"/>
            <a:ext cx="239077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83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1779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Neural Networks (1)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73318"/>
            <a:ext cx="10515600" cy="4532082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Classification problem with 2 categories in 2 dimensions. Here linearly separable.</a:t>
            </a:r>
          </a:p>
          <a:p>
            <a:r>
              <a:rPr lang="en-US" sz="2000" dirty="0" smtClean="0"/>
              <a:t>Single neuron, SVM.</a:t>
            </a:r>
          </a:p>
          <a:p>
            <a:r>
              <a:rPr lang="en-US" sz="2000" u="sng" dirty="0" smtClean="0"/>
              <a:t>Supervised</a:t>
            </a:r>
            <a:r>
              <a:rPr lang="en-US" sz="2000" dirty="0" smtClean="0"/>
              <a:t> training as optimization problem. E.g. minimize a cost function on outputs through gradient descent.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2652" y="2868895"/>
            <a:ext cx="6506687" cy="28651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06287" y="6186498"/>
            <a:ext cx="3290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is like a 2 pixel image: x</a:t>
            </a:r>
            <a:r>
              <a:rPr lang="en-US" baseline="-25000" dirty="0" smtClean="0"/>
              <a:t>1</a:t>
            </a:r>
            <a:r>
              <a:rPr lang="en-US" dirty="0" smtClean="0"/>
              <a:t>, x</a:t>
            </a:r>
            <a:r>
              <a:rPr lang="en-US" baseline="-25000" dirty="0" smtClean="0"/>
              <a:t>2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1026" name="Picture 2" descr="http://upload.wikimedia.org/wikipedia/commons/2/2a/Svm_max_sep_hyperplane_with_margin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1053" y="2827196"/>
            <a:ext cx="3009641" cy="3242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6911439" y="6186498"/>
            <a:ext cx="3194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Optimal margin classifier (SVM).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4559356" y="4629403"/>
            <a:ext cx="736270" cy="371796"/>
            <a:chOff x="8918369" y="1567543"/>
            <a:chExt cx="736270" cy="371796"/>
          </a:xfrm>
        </p:grpSpPr>
        <p:sp>
          <p:nvSpPr>
            <p:cNvPr id="12" name="TextBox 11"/>
            <p:cNvSpPr txBox="1"/>
            <p:nvPr/>
          </p:nvSpPr>
          <p:spPr>
            <a:xfrm>
              <a:off x="8918369" y="1567543"/>
              <a:ext cx="36813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x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9286504" y="1570007"/>
              <a:ext cx="368135" cy="3693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x</a:t>
              </a:r>
              <a:r>
                <a:rPr lang="en-US" baseline="-25000" dirty="0"/>
                <a:t>2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47818" y="3253461"/>
            <a:ext cx="736270" cy="371796"/>
            <a:chOff x="4629812" y="5402594"/>
            <a:chExt cx="736270" cy="371796"/>
          </a:xfrm>
        </p:grpSpPr>
        <p:sp>
          <p:nvSpPr>
            <p:cNvPr id="16" name="TextBox 15"/>
            <p:cNvSpPr txBox="1"/>
            <p:nvPr/>
          </p:nvSpPr>
          <p:spPr>
            <a:xfrm>
              <a:off x="4629812" y="5402594"/>
              <a:ext cx="368135" cy="36933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x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997947" y="5405058"/>
              <a:ext cx="368135" cy="36933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x</a:t>
              </a:r>
              <a:r>
                <a:rPr lang="en-US" baseline="-25000" dirty="0"/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816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7035</TotalTime>
  <Words>1958</Words>
  <Application>Microsoft Office PowerPoint</Application>
  <PresentationFormat>Widescreen</PresentationFormat>
  <Paragraphs>424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Calibri Light</vt:lpstr>
      <vt:lpstr>Cambria Math</vt:lpstr>
      <vt:lpstr>Wingdings</vt:lpstr>
      <vt:lpstr>Office Theme</vt:lpstr>
      <vt:lpstr>Nantes Machine Learning Meet-up 2 February 2015  Stefan Knerr CogniTalk </vt:lpstr>
      <vt:lpstr>Reading Group</vt:lpstr>
      <vt:lpstr>Why today’s paper?</vt:lpstr>
      <vt:lpstr>Disclaimer</vt:lpstr>
      <vt:lpstr>PowerPoint Presentation</vt:lpstr>
      <vt:lpstr>Quiz on ImageNet data set images?</vt:lpstr>
      <vt:lpstr>Image Recognition</vt:lpstr>
      <vt:lpstr>Supervised versus Unsupervised Learning of Classifiers</vt:lpstr>
      <vt:lpstr>Neural Networks (1)</vt:lpstr>
      <vt:lpstr>Neural Networks (2)</vt:lpstr>
      <vt:lpstr>Deep Neural Networks</vt:lpstr>
      <vt:lpstr>Convolutional Nets for image recognition   (e.g. Le Cun et al.)</vt:lpstr>
      <vt:lpstr>Conv Nets produce typically low level (Gabor like) feature detectors</vt:lpstr>
      <vt:lpstr>Examples of recognition</vt:lpstr>
      <vt:lpstr>Autoencoders</vt:lpstr>
      <vt:lpstr>Deep autoencoders</vt:lpstr>
      <vt:lpstr>Architecture of 1 layer of Quoc V. Le autoencoder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Image recognizer</vt:lpstr>
      <vt:lpstr>ImageNet Data Set</vt:lpstr>
      <vt:lpstr>PowerPoint Presentation</vt:lpstr>
      <vt:lpstr>Results (Quoc V. Le et al. 2012)</vt:lpstr>
      <vt:lpstr>Cat neuron activations</vt:lpstr>
      <vt:lpstr>Cat detectors</vt:lpstr>
      <vt:lpstr>Human face detector</vt:lpstr>
      <vt:lpstr>Recognition invariances</vt:lpstr>
      <vt:lpstr>Grandmother neuron</vt:lpstr>
      <vt:lpstr>PowerPoint Presentation</vt:lpstr>
      <vt:lpstr>PowerPoint Presentation</vt:lpstr>
      <vt:lpstr>PowerPoint Presentation</vt:lpstr>
      <vt:lpstr>Open questions and future 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stefan knerr</dc:creator>
  <cp:lastModifiedBy>stefan knerr</cp:lastModifiedBy>
  <cp:revision>148</cp:revision>
  <dcterms:created xsi:type="dcterms:W3CDTF">2015-01-04T17:09:32Z</dcterms:created>
  <dcterms:modified xsi:type="dcterms:W3CDTF">2015-02-03T19:25:00Z</dcterms:modified>
</cp:coreProperties>
</file>

<file path=docProps/thumbnail.jpeg>
</file>